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30" r:id="rId3"/>
    <p:sldId id="431" r:id="rId4"/>
    <p:sldId id="432" r:id="rId5"/>
    <p:sldId id="433" r:id="rId6"/>
    <p:sldId id="434" r:id="rId7"/>
    <p:sldId id="435" r:id="rId8"/>
    <p:sldId id="436" r:id="rId9"/>
    <p:sldId id="437" r:id="rId10"/>
    <p:sldId id="421" r:id="rId11"/>
    <p:sldId id="420" r:id="rId12"/>
    <p:sldId id="422" r:id="rId13"/>
    <p:sldId id="423" r:id="rId14"/>
    <p:sldId id="406" r:id="rId15"/>
    <p:sldId id="425" r:id="rId16"/>
    <p:sldId id="429" r:id="rId17"/>
    <p:sldId id="318" r:id="rId18"/>
    <p:sldId id="407" r:id="rId19"/>
    <p:sldId id="409" r:id="rId20"/>
    <p:sldId id="408" r:id="rId21"/>
    <p:sldId id="424" r:id="rId22"/>
    <p:sldId id="428" r:id="rId23"/>
    <p:sldId id="426" r:id="rId24"/>
    <p:sldId id="427" r:id="rId25"/>
    <p:sldId id="272" r:id="rId26"/>
    <p:sldId id="338" r:id="rId27"/>
    <p:sldId id="3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75" d="100"/>
          <a:sy n="75" d="100"/>
        </p:scale>
        <p:origin x="8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3/30/2019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3/30/2019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3/30/2019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3/30/2019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3/30/2019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3/30/2019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3/30/2019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3/30/2019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3/30/2019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3/30/2019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3/30/2019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3/30/2019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 and timing algorithm check</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FE790-C4E1-42E8-A853-4ECD32875F38}"/>
              </a:ext>
            </a:extLst>
          </p:cNvPr>
          <p:cNvSpPr txBox="1"/>
          <p:nvPr/>
        </p:nvSpPr>
        <p:spPr>
          <a:xfrm>
            <a:off x="2263337" y="2511521"/>
            <a:ext cx="7444538" cy="461665"/>
          </a:xfrm>
          <a:prstGeom prst="rect">
            <a:avLst/>
          </a:prstGeom>
          <a:noFill/>
        </p:spPr>
        <p:txBody>
          <a:bodyPr wrap="none" rtlCol="0">
            <a:spAutoFit/>
          </a:bodyPr>
          <a:lstStyle/>
          <a:p>
            <a:r>
              <a:rPr lang="en-US" sz="2400" dirty="0"/>
              <a:t>Land cover classification with more constrained input data</a:t>
            </a:r>
          </a:p>
        </p:txBody>
      </p:sp>
    </p:spTree>
    <p:extLst>
      <p:ext uri="{BB962C8B-B14F-4D97-AF65-F5344CB8AC3E}">
        <p14:creationId xmlns:p14="http://schemas.microsoft.com/office/powerpoint/2010/main" val="2993444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280076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u="sng" dirty="0"/>
              <a:t>Proposed input data for separating the three classes</a:t>
            </a:r>
          </a:p>
          <a:p>
            <a:pPr lvl="1"/>
            <a:r>
              <a:rPr lang="en-US" sz="1600" dirty="0"/>
              <a:t>From spectral differences (mid to late vegetative stage)</a:t>
            </a:r>
          </a:p>
          <a:p>
            <a:pPr marL="742950" lvl="1" indent="-285750">
              <a:buFont typeface="Arial" panose="020B0604020202020204" pitchFamily="34" charset="0"/>
              <a:buChar char="•"/>
            </a:pPr>
            <a:r>
              <a:rPr lang="en-US" sz="1600" dirty="0"/>
              <a:t>B2 (NIR) from Dec to June</a:t>
            </a:r>
          </a:p>
          <a:p>
            <a:pPr marL="742950" lvl="1" indent="-285750">
              <a:buFont typeface="Arial" panose="020B0604020202020204" pitchFamily="34" charset="0"/>
              <a:buChar char="•"/>
            </a:pPr>
            <a:r>
              <a:rPr lang="en-US" sz="1600" dirty="0"/>
              <a:t>B5 from Dec to June</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phenological differences (mid vegetative stage; usually the time fields transition from first to second crop)</a:t>
            </a:r>
          </a:p>
          <a:p>
            <a:pPr marL="742950" lvl="1" indent="-285750">
              <a:buFont typeface="Arial" panose="020B0604020202020204" pitchFamily="34" charset="0"/>
              <a:buChar char="•"/>
            </a:pPr>
            <a:r>
              <a:rPr lang="en-US" sz="1600" dirty="0"/>
              <a:t>EVI from January to March (NOT July to October)</a:t>
            </a:r>
          </a:p>
        </p:txBody>
      </p:sp>
    </p:spTree>
    <p:extLst>
      <p:ext uri="{BB962C8B-B14F-4D97-AF65-F5344CB8AC3E}">
        <p14:creationId xmlns:p14="http://schemas.microsoft.com/office/powerpoint/2010/main" val="4012122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738714-995F-4E0F-98BA-A470210DC234}"/>
              </a:ext>
            </a:extLst>
          </p:cNvPr>
          <p:cNvSpPr/>
          <p:nvPr/>
        </p:nvSpPr>
        <p:spPr>
          <a:xfrm>
            <a:off x="0" y="0"/>
            <a:ext cx="10363200" cy="369332"/>
          </a:xfrm>
          <a:prstGeom prst="rect">
            <a:avLst/>
          </a:prstGeom>
        </p:spPr>
        <p:txBody>
          <a:bodyPr wrap="square">
            <a:spAutoFit/>
          </a:bodyPr>
          <a:lstStyle/>
          <a:p>
            <a:r>
              <a:rPr lang="en-US" dirty="0"/>
              <a:t>Check correlation between EVI and individual bands (if R &lt; 0.07, put both EVI and individual bands in input)</a:t>
            </a:r>
          </a:p>
        </p:txBody>
      </p:sp>
      <p:sp>
        <p:nvSpPr>
          <p:cNvPr id="3" name="Rectangle 2">
            <a:extLst>
              <a:ext uri="{FF2B5EF4-FFF2-40B4-BE49-F238E27FC236}">
                <a16:creationId xmlns:a16="http://schemas.microsoft.com/office/drawing/2014/main" id="{61761D9C-0365-4B80-B8BD-3A857E570A7C}"/>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4" name="Picture 3">
            <a:extLst>
              <a:ext uri="{FF2B5EF4-FFF2-40B4-BE49-F238E27FC236}">
                <a16:creationId xmlns:a16="http://schemas.microsoft.com/office/drawing/2014/main" id="{396320C5-8128-465F-B3A0-409D48C1BA19}"/>
              </a:ext>
            </a:extLst>
          </p:cNvPr>
          <p:cNvPicPr>
            <a:picLocks noChangeAspect="1"/>
          </p:cNvPicPr>
          <p:nvPr/>
        </p:nvPicPr>
        <p:blipFill rotWithShape="1">
          <a:blip r:embed="rId2"/>
          <a:srcRect l="24423" t="50000" r="38557" b="24957"/>
          <a:stretch/>
        </p:blipFill>
        <p:spPr>
          <a:xfrm>
            <a:off x="1451682" y="932040"/>
            <a:ext cx="9288636" cy="3534508"/>
          </a:xfrm>
          <a:prstGeom prst="rect">
            <a:avLst/>
          </a:prstGeom>
        </p:spPr>
      </p:pic>
    </p:spTree>
    <p:extLst>
      <p:ext uri="{BB962C8B-B14F-4D97-AF65-F5344CB8AC3E}">
        <p14:creationId xmlns:p14="http://schemas.microsoft.com/office/powerpoint/2010/main" val="576339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D23E-6015-4889-BAA2-5A2D8F62CB78}"/>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5" name="Picture 4">
            <a:extLst>
              <a:ext uri="{FF2B5EF4-FFF2-40B4-BE49-F238E27FC236}">
                <a16:creationId xmlns:a16="http://schemas.microsoft.com/office/drawing/2014/main" id="{8100424C-03F9-4CA8-A564-9BD167E8421F}"/>
              </a:ext>
            </a:extLst>
          </p:cNvPr>
          <p:cNvPicPr>
            <a:picLocks noChangeAspect="1"/>
          </p:cNvPicPr>
          <p:nvPr/>
        </p:nvPicPr>
        <p:blipFill>
          <a:blip r:embed="rId2"/>
          <a:stretch>
            <a:fillRect/>
          </a:stretch>
        </p:blipFill>
        <p:spPr>
          <a:xfrm>
            <a:off x="-1" y="945930"/>
            <a:ext cx="5910987" cy="3647924"/>
          </a:xfrm>
          <a:prstGeom prst="rect">
            <a:avLst/>
          </a:prstGeom>
        </p:spPr>
      </p:pic>
      <p:pic>
        <p:nvPicPr>
          <p:cNvPr id="6" name="Picture 5">
            <a:extLst>
              <a:ext uri="{FF2B5EF4-FFF2-40B4-BE49-F238E27FC236}">
                <a16:creationId xmlns:a16="http://schemas.microsoft.com/office/drawing/2014/main" id="{685C1E64-69E9-4910-AC1C-E3C4FA89229B}"/>
              </a:ext>
            </a:extLst>
          </p:cNvPr>
          <p:cNvPicPr>
            <a:picLocks noChangeAspect="1"/>
          </p:cNvPicPr>
          <p:nvPr/>
        </p:nvPicPr>
        <p:blipFill>
          <a:blip r:embed="rId3"/>
          <a:stretch>
            <a:fillRect/>
          </a:stretch>
        </p:blipFill>
        <p:spPr>
          <a:xfrm>
            <a:off x="6281013" y="945930"/>
            <a:ext cx="5910987" cy="3647923"/>
          </a:xfrm>
          <a:prstGeom prst="rect">
            <a:avLst/>
          </a:prstGeom>
        </p:spPr>
      </p:pic>
      <p:sp>
        <p:nvSpPr>
          <p:cNvPr id="7" name="Rectangle 6">
            <a:extLst>
              <a:ext uri="{FF2B5EF4-FFF2-40B4-BE49-F238E27FC236}">
                <a16:creationId xmlns:a16="http://schemas.microsoft.com/office/drawing/2014/main" id="{89F899B5-B682-48CD-9956-69416FCECE00}"/>
              </a:ext>
            </a:extLst>
          </p:cNvPr>
          <p:cNvSpPr/>
          <p:nvPr/>
        </p:nvSpPr>
        <p:spPr>
          <a:xfrm>
            <a:off x="4662232" y="5001561"/>
            <a:ext cx="3742859" cy="1077218"/>
          </a:xfrm>
          <a:prstGeom prst="rect">
            <a:avLst/>
          </a:prstGeom>
        </p:spPr>
        <p:txBody>
          <a:bodyPr wrap="square">
            <a:spAutoFit/>
          </a:bodyPr>
          <a:lstStyle/>
          <a:p>
            <a:r>
              <a:rPr lang="en-US" sz="1600" dirty="0"/>
              <a:t>The numbers are correlation</a:t>
            </a:r>
          </a:p>
          <a:p>
            <a:r>
              <a:rPr lang="en-US" sz="1600" dirty="0"/>
              <a:t>Use two sets of input data: </a:t>
            </a:r>
          </a:p>
          <a:p>
            <a:pPr marL="285750" indent="-285750">
              <a:buFont typeface="Arial" panose="020B0604020202020204" pitchFamily="34" charset="0"/>
              <a:buChar char="•"/>
            </a:pPr>
            <a:r>
              <a:rPr lang="en-US" sz="1600" dirty="0"/>
              <a:t>B1 and b2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3948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569138697"/>
              </p:ext>
            </p:extLst>
          </p:nvPr>
        </p:nvGraphicFramePr>
        <p:xfrm>
          <a:off x="105687" y="1827523"/>
          <a:ext cx="11980626" cy="4577080"/>
        </p:xfrm>
        <a:graphic>
          <a:graphicData uri="http://schemas.openxmlformats.org/drawingml/2006/table">
            <a:tbl>
              <a:tblPr firstRow="1" bandRow="1">
                <a:tableStyleId>{5C22544A-7EE6-4342-B048-85BDC9FD1C3A}</a:tableStyleId>
              </a:tblPr>
              <a:tblGrid>
                <a:gridCol w="1122748">
                  <a:extLst>
                    <a:ext uri="{9D8B030D-6E8A-4147-A177-3AD203B41FA5}">
                      <a16:colId xmlns:a16="http://schemas.microsoft.com/office/drawing/2014/main" val="12695347"/>
                    </a:ext>
                  </a:extLst>
                </a:gridCol>
                <a:gridCol w="2345448">
                  <a:extLst>
                    <a:ext uri="{9D8B030D-6E8A-4147-A177-3AD203B41FA5}">
                      <a16:colId xmlns:a16="http://schemas.microsoft.com/office/drawing/2014/main" val="3025344708"/>
                    </a:ext>
                  </a:extLst>
                </a:gridCol>
                <a:gridCol w="2522117">
                  <a:extLst>
                    <a:ext uri="{9D8B030D-6E8A-4147-A177-3AD203B41FA5}">
                      <a16:colId xmlns:a16="http://schemas.microsoft.com/office/drawing/2014/main" val="3255573536"/>
                    </a:ext>
                  </a:extLst>
                </a:gridCol>
                <a:gridCol w="1996771">
                  <a:extLst>
                    <a:ext uri="{9D8B030D-6E8A-4147-A177-3AD203B41FA5}">
                      <a16:colId xmlns:a16="http://schemas.microsoft.com/office/drawing/2014/main" val="4268869873"/>
                    </a:ext>
                  </a:extLst>
                </a:gridCol>
                <a:gridCol w="1996771">
                  <a:extLst>
                    <a:ext uri="{9D8B030D-6E8A-4147-A177-3AD203B41FA5}">
                      <a16:colId xmlns:a16="http://schemas.microsoft.com/office/drawing/2014/main" val="1328898102"/>
                    </a:ext>
                  </a:extLst>
                </a:gridCol>
                <a:gridCol w="1996771">
                  <a:extLst>
                    <a:ext uri="{9D8B030D-6E8A-4147-A177-3AD203B41FA5}">
                      <a16:colId xmlns:a16="http://schemas.microsoft.com/office/drawing/2014/main" val="1539267737"/>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soymaps</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Soymaps_2 for image collection of all years</a:t>
                      </a:r>
                    </a:p>
                  </a:txBody>
                  <a:tcPr/>
                </a:tc>
                <a:tc>
                  <a:txBody>
                    <a:bodyPr/>
                    <a:lstStyle/>
                    <a:p>
                      <a:pPr marL="285750" indent="-285750">
                        <a:buFont typeface="Arial" panose="020B0604020202020204" pitchFamily="34" charset="0"/>
                        <a:buChar char="•"/>
                      </a:pPr>
                      <a:r>
                        <a:rPr lang="en-US" sz="1400" dirty="0"/>
                        <a:t>Base_soymap_agsat_PLOS_b1b2_(year)</a:t>
                      </a:r>
                    </a:p>
                    <a:p>
                      <a:pPr marL="285750" indent="-285750">
                        <a:buFont typeface="Arial" panose="020B0604020202020204" pitchFamily="34" charset="0"/>
                        <a:buChar char="•"/>
                      </a:pPr>
                      <a:r>
                        <a:rPr lang="en-US" sz="1400" dirty="0"/>
                        <a:t>Soymaps_3</a:t>
                      </a:r>
                    </a:p>
                  </a:txBody>
                  <a:tcPr/>
                </a:tc>
                <a:tc>
                  <a:txBody>
                    <a:bodyPr/>
                    <a:lstStyle/>
                    <a:p>
                      <a:pPr marL="285750" indent="-285750">
                        <a:buFont typeface="Arial" panose="020B0604020202020204" pitchFamily="34" charset="0"/>
                        <a:buChar char="•"/>
                      </a:pPr>
                      <a:r>
                        <a:rPr lang="en-US" sz="1400" dirty="0" err="1"/>
                        <a:t>Base_soymap_agsat_PLOS_EVI</a:t>
                      </a:r>
                      <a:r>
                        <a:rPr lang="en-US" sz="1400" dirty="0"/>
                        <a:t>_(year)</a:t>
                      </a:r>
                    </a:p>
                    <a:p>
                      <a:pPr marL="285750" indent="-285750">
                        <a:buFont typeface="Arial" panose="020B0604020202020204" pitchFamily="34" charset="0"/>
                        <a:buChar char="•"/>
                      </a:pPr>
                      <a:r>
                        <a:rPr lang="en-US" sz="1400" dirty="0"/>
                        <a:t>Soymaps_4</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tc>
                  <a:txBody>
                    <a:bodyPr/>
                    <a:lstStyle/>
                    <a:p>
                      <a:r>
                        <a:rPr lang="en-US" sz="1400" dirty="0"/>
                        <a:t>MODIS aqua band 1 and 2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1787811212"/>
              </p:ext>
            </p:extLst>
          </p:nvPr>
        </p:nvGraphicFramePr>
        <p:xfrm>
          <a:off x="141683" y="1119703"/>
          <a:ext cx="11908633" cy="5430520"/>
        </p:xfrm>
        <a:graphic>
          <a:graphicData uri="http://schemas.openxmlformats.org/drawingml/2006/table">
            <a:tbl>
              <a:tblPr firstRow="1" bandRow="1">
                <a:tableStyleId>{5C22544A-7EE6-4342-B048-85BDC9FD1C3A}</a:tableStyleId>
              </a:tblPr>
              <a:tblGrid>
                <a:gridCol w="847421">
                  <a:extLst>
                    <a:ext uri="{9D8B030D-6E8A-4147-A177-3AD203B41FA5}">
                      <a16:colId xmlns:a16="http://schemas.microsoft.com/office/drawing/2014/main" val="12695347"/>
                    </a:ext>
                  </a:extLst>
                </a:gridCol>
                <a:gridCol w="1953315">
                  <a:extLst>
                    <a:ext uri="{9D8B030D-6E8A-4147-A177-3AD203B41FA5}">
                      <a16:colId xmlns:a16="http://schemas.microsoft.com/office/drawing/2014/main" val="2272286571"/>
                    </a:ext>
                  </a:extLst>
                </a:gridCol>
                <a:gridCol w="1805049">
                  <a:extLst>
                    <a:ext uri="{9D8B030D-6E8A-4147-A177-3AD203B41FA5}">
                      <a16:colId xmlns:a16="http://schemas.microsoft.com/office/drawing/2014/main" val="3706925921"/>
                    </a:ext>
                  </a:extLst>
                </a:gridCol>
                <a:gridCol w="1825712">
                  <a:extLst>
                    <a:ext uri="{9D8B030D-6E8A-4147-A177-3AD203B41FA5}">
                      <a16:colId xmlns:a16="http://schemas.microsoft.com/office/drawing/2014/main" val="157799717"/>
                    </a:ext>
                  </a:extLst>
                </a:gridCol>
                <a:gridCol w="1825712">
                  <a:extLst>
                    <a:ext uri="{9D8B030D-6E8A-4147-A177-3AD203B41FA5}">
                      <a16:colId xmlns:a16="http://schemas.microsoft.com/office/drawing/2014/main" val="1422954581"/>
                    </a:ext>
                  </a:extLst>
                </a:gridCol>
                <a:gridCol w="1825712">
                  <a:extLst>
                    <a:ext uri="{9D8B030D-6E8A-4147-A177-3AD203B41FA5}">
                      <a16:colId xmlns:a16="http://schemas.microsoft.com/office/drawing/2014/main" val="2897230219"/>
                    </a:ext>
                  </a:extLst>
                </a:gridCol>
                <a:gridCol w="1825712">
                  <a:extLst>
                    <a:ext uri="{9D8B030D-6E8A-4147-A177-3AD203B41FA5}">
                      <a16:colId xmlns:a16="http://schemas.microsoft.com/office/drawing/2014/main" val="2551194699"/>
                    </a:ext>
                  </a:extLst>
                </a:gridCol>
              </a:tblGrid>
              <a:tr h="370840">
                <a:tc>
                  <a:txBody>
                    <a:bodyPr/>
                    <a:lstStyle/>
                    <a:p>
                      <a:endParaRPr lang="en-US" sz="1400" dirty="0"/>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pPr marL="285750" indent="-285750">
                        <a:buFont typeface="Arial" panose="020B0604020202020204" pitchFamily="34" charset="0"/>
                        <a:buChar char="•"/>
                      </a:pPr>
                      <a:r>
                        <a:rPr lang="en-US" sz="1400" dirty="0" err="1"/>
                        <a:t>Base_soymap_agsat_reclassPLOS_EVI</a:t>
                      </a:r>
                      <a:r>
                        <a:rPr lang="en-US" sz="1400" dirty="0"/>
                        <a:t>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Base_soymap_agsat_EVI</a:t>
                      </a:r>
                      <a:r>
                        <a:rPr lang="en-US" sz="1400" dirty="0"/>
                        <a:t>_(year)</a:t>
                      </a:r>
                    </a:p>
                    <a:p>
                      <a:endParaRPr lang="en-US" sz="1400" b="1" dirty="0"/>
                    </a:p>
                  </a:txBody>
                  <a:tcPr/>
                </a:tc>
                <a:tc>
                  <a:txBody>
                    <a:bodyPr/>
                    <a:lstStyle/>
                    <a:p>
                      <a:pPr marL="285750" indent="-285750">
                        <a:buFont typeface="Arial" panose="020B0604020202020204" pitchFamily="34" charset="0"/>
                        <a:buChar char="•"/>
                      </a:pPr>
                      <a:r>
                        <a:rPr lang="en-US" sz="1400" b="0" dirty="0" err="1"/>
                        <a:t>Base_soymap_agsat_phenology</a:t>
                      </a:r>
                      <a:r>
                        <a:rPr lang="en-US" sz="1400" b="0" dirty="0"/>
                        <a:t>_(year)</a:t>
                      </a:r>
                    </a:p>
                    <a:p>
                      <a:pPr marL="285750" indent="-285750">
                        <a:buFont typeface="Arial" panose="020B0604020202020204" pitchFamily="34" charset="0"/>
                        <a:buChar char="•"/>
                      </a:pPr>
                      <a:r>
                        <a:rPr lang="en-US" sz="1400" b="0" dirty="0"/>
                        <a:t>Soymaps_7</a:t>
                      </a:r>
                    </a:p>
                  </a:txBody>
                  <a:tcPr/>
                </a:tc>
                <a:tc>
                  <a:txBody>
                    <a:bodyPr/>
                    <a:lstStyle/>
                    <a:p>
                      <a:pPr marL="285750" indent="-285750">
                        <a:buFont typeface="Arial" panose="020B0604020202020204" pitchFamily="34" charset="0"/>
                        <a:buChar char="•"/>
                      </a:pPr>
                      <a:r>
                        <a:rPr lang="en-US" sz="1400" b="0" dirty="0" err="1"/>
                        <a:t>Base_soymap_agsat_phenospectral</a:t>
                      </a:r>
                      <a:r>
                        <a:rPr lang="en-US" sz="1400" b="0" dirty="0"/>
                        <a:t>_(year)</a:t>
                      </a:r>
                    </a:p>
                    <a:p>
                      <a:pPr marL="285750" indent="-285750">
                        <a:buFont typeface="Arial" panose="020B0604020202020204" pitchFamily="34" charset="0"/>
                        <a:buChar char="•"/>
                      </a:pPr>
                      <a:r>
                        <a:rPr lang="en-US" sz="1400" b="0" dirty="0"/>
                        <a:t>Soymaps_8</a:t>
                      </a:r>
                    </a:p>
                  </a:txBody>
                  <a:tcPr/>
                </a:tc>
                <a:tc>
                  <a:txBody>
                    <a:bodyPr/>
                    <a:lstStyle/>
                    <a:p>
                      <a:pPr marL="0" indent="0">
                        <a:buFont typeface="Arial" panose="020B0604020202020204" pitchFamily="34" charset="0"/>
                        <a:buNone/>
                      </a:pPr>
                      <a:r>
                        <a:rPr lang="en-US" sz="1400" b="0" dirty="0"/>
                        <a:t>Base_soymap_agsat_phenospectral2_(year)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dirty="0"/>
                        <a:t>Base_soymap_agsat_phenospectral3_(year)</a:t>
                      </a:r>
                    </a:p>
                    <a:p>
                      <a:pPr marL="285750" indent="-285750">
                        <a:buFont typeface="Arial" panose="020B0604020202020204" pitchFamily="34" charset="0"/>
                        <a:buChar char="•"/>
                      </a:pPr>
                      <a:r>
                        <a:rPr lang="en-US" sz="1400" b="0" dirty="0"/>
                        <a:t>Soymaps_10</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 masked with map3 </a:t>
                      </a:r>
                      <a:r>
                        <a:rPr lang="en-US" sz="1400" dirty="0" err="1"/>
                        <a:t>agri</a:t>
                      </a:r>
                      <a:endParaRPr lang="en-US" sz="1400" dirty="0"/>
                    </a:p>
                    <a:p>
                      <a:r>
                        <a:rPr lang="en-US" sz="1400" dirty="0"/>
                        <a:t>PLUS reclassed PLOS pts (MT only)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b="1" dirty="0"/>
                    </a:p>
                  </a:txBody>
                  <a:tcPr/>
                </a:tc>
                <a:tc>
                  <a:txBody>
                    <a:bodyPr/>
                    <a:lstStyle/>
                    <a:p>
                      <a:r>
                        <a:rPr lang="en-US" sz="1400" dirty="0"/>
                        <a:t>Soy_pts_agsat_1 (MT only), masked with map3 </a:t>
                      </a:r>
                      <a:r>
                        <a:rPr lang="en-US" sz="1400" dirty="0" err="1"/>
                        <a:t>agri</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derived EVI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tc>
                  <a:txBody>
                    <a:bodyPr/>
                    <a:lstStyle/>
                    <a:p>
                      <a:r>
                        <a:rPr lang="en-US" sz="1400" b="0" dirty="0"/>
                        <a:t>Phenology: fitted </a:t>
                      </a:r>
                      <a:r>
                        <a:rPr lang="en-US" sz="1400" b="0" dirty="0" err="1"/>
                        <a:t>ampl</a:t>
                      </a:r>
                      <a:r>
                        <a:rPr lang="en-US" sz="1400" b="0" dirty="0"/>
                        <a:t>; peak DOY; quarter pd; peak EVI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 band 1 and 2, masked for clouds and smoothed with moving window 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 EVI, masked for clouds and smoothed with moving window avg</a:t>
                      </a:r>
                    </a:p>
                    <a:p>
                      <a:endParaRPr lang="en-US" sz="1400" b="0" dirty="0"/>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4953729" y="6550223"/>
            <a:ext cx="7238271" cy="307777"/>
          </a:xfrm>
          <a:prstGeom prst="rect">
            <a:avLst/>
          </a:prstGeom>
        </p:spPr>
        <p:txBody>
          <a:bodyPr wrap="square">
            <a:spAutoFit/>
          </a:bodyPr>
          <a:lstStyle/>
          <a:p>
            <a:r>
              <a:rPr lang="en-US" sz="1400" dirty="0"/>
              <a:t>GEE file: </a:t>
            </a:r>
            <a:r>
              <a:rPr lang="en-US" sz="1400" dirty="0" err="1"/>
              <a:t>LandCover</a:t>
            </a:r>
            <a:r>
              <a:rPr lang="en-US" sz="1400" dirty="0"/>
              <a:t>/Soy Classification Trial 5 to 8,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3A6E-8FFC-48DB-9760-67EE2642B958}"/>
              </a:ext>
            </a:extLst>
          </p:cNvPr>
          <p:cNvSpPr txBox="1"/>
          <p:nvPr/>
        </p:nvSpPr>
        <p:spPr>
          <a:xfrm>
            <a:off x="172532" y="143020"/>
            <a:ext cx="11635559" cy="5970865"/>
          </a:xfrm>
          <a:prstGeom prst="rect">
            <a:avLst/>
          </a:prstGeom>
          <a:noFill/>
        </p:spPr>
        <p:txBody>
          <a:bodyPr wrap="square" rtlCol="0">
            <a:spAutoFit/>
          </a:bodyPr>
          <a:lstStyle/>
          <a:p>
            <a:r>
              <a:rPr lang="en-US" b="1" dirty="0" err="1"/>
              <a:t>Soymap</a:t>
            </a:r>
            <a:r>
              <a:rPr lang="en-US" b="1" dirty="0"/>
              <a:t> 5 Notes</a:t>
            </a:r>
          </a:p>
          <a:p>
            <a:pPr marL="285750" indent="-285750">
              <a:buFontTx/>
              <a:buChar char="-"/>
            </a:pPr>
            <a:r>
              <a:rPr lang="en-US" dirty="0"/>
              <a:t>See slide before for details on how PLOS was reclassified (again). Got rid of pasture and turned soy-cotton in soy DC class.</a:t>
            </a:r>
          </a:p>
          <a:p>
            <a:endParaRPr lang="en-US" b="1" dirty="0"/>
          </a:p>
          <a:p>
            <a:r>
              <a:rPr lang="en-US" b="1" dirty="0" err="1"/>
              <a:t>Soymap</a:t>
            </a:r>
            <a:r>
              <a:rPr lang="en-US" b="1" dirty="0"/>
              <a:t> 8 Notes</a:t>
            </a:r>
          </a:p>
          <a:p>
            <a:pPr marL="285750" indent="-285750">
              <a:buFontTx/>
              <a:buChar char="-"/>
            </a:pPr>
            <a:r>
              <a:rPr lang="en-US" sz="1600" dirty="0"/>
              <a:t>Didn’t mask out clouds (yet)</a:t>
            </a:r>
          </a:p>
          <a:p>
            <a:pPr marL="285750" indent="-285750">
              <a:buFontTx/>
              <a:buChar char="-"/>
            </a:pPr>
            <a:r>
              <a:rPr lang="en-US" sz="1600" dirty="0"/>
              <a:t>Unlike previous </a:t>
            </a:r>
            <a:r>
              <a:rPr lang="en-US" sz="1600" dirty="0" err="1"/>
              <a:t>soymaps</a:t>
            </a:r>
            <a:r>
              <a:rPr lang="en-US" sz="1600" dirty="0"/>
              <a:t>, added aqua and terra together to generate input data</a:t>
            </a:r>
          </a:p>
          <a:p>
            <a:pPr marL="285750" indent="-285750">
              <a:buFontTx/>
              <a:buChar char="-"/>
            </a:pPr>
            <a:r>
              <a:rPr lang="en-US" sz="1600" dirty="0"/>
              <a:t>Took phenological inputs of </a:t>
            </a:r>
            <a:r>
              <a:rPr lang="en-US" sz="1600" dirty="0" err="1"/>
              <a:t>soymap</a:t>
            </a:r>
            <a:r>
              <a:rPr lang="en-US" sz="1600" dirty="0"/>
              <a:t> 7 and </a:t>
            </a:r>
            <a:r>
              <a:rPr lang="en-US" sz="1600" dirty="0">
                <a:solidFill>
                  <a:srgbClr val="FF0000"/>
                </a:solidFill>
              </a:rPr>
              <a:t>added MODIS bands 1, 2 </a:t>
            </a:r>
            <a:r>
              <a:rPr lang="en-US" sz="1600" dirty="0"/>
              <a:t>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+/- 8 days</a:t>
            </a:r>
          </a:p>
          <a:p>
            <a:endParaRPr lang="en-US" b="1" dirty="0"/>
          </a:p>
          <a:p>
            <a:r>
              <a:rPr lang="en-US" b="1" dirty="0" err="1"/>
              <a:t>Soymap</a:t>
            </a:r>
            <a:r>
              <a:rPr lang="en-US" b="1" dirty="0"/>
              <a:t> 9 Notes</a:t>
            </a:r>
          </a:p>
          <a:p>
            <a:pPr marL="285750" indent="-285750">
              <a:buFontTx/>
              <a:buChar char="-"/>
            </a:pPr>
            <a:r>
              <a:rPr lang="en-US" sz="1600" dirty="0">
                <a:solidFill>
                  <a:srgbClr val="FF0000"/>
                </a:solidFill>
              </a:rPr>
              <a:t>Mask out clouds</a:t>
            </a:r>
          </a:p>
          <a:p>
            <a:pPr marL="285750" indent="-285750">
              <a:buFontTx/>
              <a:buChar char="-"/>
            </a:pPr>
            <a:r>
              <a:rPr lang="en-US" sz="1600" dirty="0">
                <a:solidFill>
                  <a:srgbClr val="FF0000"/>
                </a:solidFill>
              </a:rPr>
              <a:t>Instead of using raw MODIS spectral reflectance, smooth out the bands with moving average</a:t>
            </a:r>
          </a:p>
          <a:p>
            <a:pPr marL="285750" indent="-285750">
              <a:buFontTx/>
              <a:buChar char="-"/>
            </a:pPr>
            <a:r>
              <a:rPr lang="en-US" sz="1600" dirty="0"/>
              <a:t> take phenological inputs and spectral info, </a:t>
            </a:r>
            <a:r>
              <a:rPr lang="en-US" sz="1600" dirty="0">
                <a:solidFill>
                  <a:srgbClr val="FF0000"/>
                </a:solidFill>
              </a:rPr>
              <a:t>MODIS bands 1, 2</a:t>
            </a:r>
            <a:r>
              <a:rPr lang="en-US" sz="1600" dirty="0"/>
              <a:t>, 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+/- 5 days</a:t>
            </a:r>
          </a:p>
        </p:txBody>
      </p:sp>
    </p:spTree>
    <p:extLst>
      <p:ext uri="{BB962C8B-B14F-4D97-AF65-F5344CB8AC3E}">
        <p14:creationId xmlns:p14="http://schemas.microsoft.com/office/powerpoint/2010/main" val="2160460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3198866183"/>
              </p:ext>
            </p:extLst>
          </p:nvPr>
        </p:nvGraphicFramePr>
        <p:xfrm>
          <a:off x="133546" y="1805503"/>
          <a:ext cx="11924907" cy="47447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sz="1400" dirty="0"/>
                    </a:p>
                  </a:txBody>
                  <a:tcPr/>
                </a:tc>
                <a:tc>
                  <a:txBody>
                    <a:bodyPr/>
                    <a:lstStyle/>
                    <a:p>
                      <a:r>
                        <a:rPr lang="en-US" sz="1400" dirty="0"/>
                        <a:t>PLOS MT</a:t>
                      </a:r>
                    </a:p>
                  </a:txBody>
                  <a:tcPr/>
                </a:tc>
                <a:tc>
                  <a:txBody>
                    <a:bodyPr/>
                    <a:lstStyle/>
                    <a:p>
                      <a:r>
                        <a:rPr lang="en-US" sz="1400" dirty="0"/>
                        <a:t>Soy_pts_agsat_1</a:t>
                      </a:r>
                    </a:p>
                  </a:txBody>
                  <a:tcPr/>
                </a:tc>
                <a:extLst>
                  <a:ext uri="{0D108BD9-81ED-4DB2-BD59-A6C34878D82A}">
                    <a16:rowId xmlns:a16="http://schemas.microsoft.com/office/drawing/2014/main" val="3239323884"/>
                  </a:ext>
                </a:extLst>
              </a:tr>
              <a:tr h="370840">
                <a:tc>
                  <a:txBody>
                    <a:bodyPr/>
                    <a:lstStyle/>
                    <a:p>
                      <a:r>
                        <a:rPr lang="en-US" sz="1400" dirty="0"/>
                        <a:t>Description</a:t>
                      </a:r>
                    </a:p>
                  </a:txBody>
                  <a:tcPr/>
                </a:tc>
                <a:tc>
                  <a:txBody>
                    <a:bodyPr/>
                    <a:lstStyle/>
                    <a:p>
                      <a:r>
                        <a:rPr lang="en-US" sz="1400" dirty="0"/>
                        <a:t>Only in Mato Grosso (is the ‘new one’)</a:t>
                      </a:r>
                    </a:p>
                  </a:txBody>
                  <a:tcPr/>
                </a:tc>
                <a:tc>
                  <a:txBody>
                    <a:bodyPr/>
                    <a:lstStyle/>
                    <a:p>
                      <a:r>
                        <a:rPr lang="en-US" sz="1400" dirty="0"/>
                        <a:t>Only in Mato Grosso</a:t>
                      </a:r>
                    </a:p>
                  </a:txBody>
                  <a:tcPr/>
                </a:tc>
                <a:extLst>
                  <a:ext uri="{0D108BD9-81ED-4DB2-BD59-A6C34878D82A}">
                    <a16:rowId xmlns:a16="http://schemas.microsoft.com/office/drawing/2014/main" val="1807413295"/>
                  </a:ext>
                </a:extLst>
              </a:tr>
              <a:tr h="370840">
                <a:tc>
                  <a:txBody>
                    <a:bodyPr/>
                    <a:lstStyle/>
                    <a:p>
                      <a:r>
                        <a:rPr lang="en-US" sz="1400" dirty="0"/>
                        <a:t>GEE asset id</a:t>
                      </a:r>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minghuiz</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LandUse</a:t>
                      </a:r>
                      <a:r>
                        <a:rPr lang="en-US" sz="1400" b="0" i="0" kern="1200" dirty="0">
                          <a:solidFill>
                            <a:schemeClr val="dk1"/>
                          </a:solidFill>
                          <a:effectLst/>
                          <a:latin typeface="+mn-lt"/>
                          <a:ea typeface="+mn-ea"/>
                          <a:cs typeface="+mn-cs"/>
                        </a:rPr>
                        <a:t>/MT_ground_reference_data_PLOS_2017</a:t>
                      </a:r>
                      <a:endParaRPr lang="en-US" sz="1400" dirty="0"/>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cloudymccloudface</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cohnlab</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agroserv</a:t>
                      </a:r>
                      <a:r>
                        <a:rPr lang="en-US" sz="1400" b="0" i="0" kern="1200" dirty="0">
                          <a:solidFill>
                            <a:schemeClr val="dk1"/>
                          </a:solidFill>
                          <a:effectLst/>
                          <a:latin typeface="+mn-lt"/>
                          <a:ea typeface="+mn-ea"/>
                          <a:cs typeface="+mn-cs"/>
                        </a:rPr>
                        <a:t>/soylc_train_pts_agsat_1</a:t>
                      </a:r>
                      <a:endParaRPr lang="en-US" sz="1400" dirty="0"/>
                    </a:p>
                  </a:txBody>
                  <a:tcPr/>
                </a:tc>
                <a:extLst>
                  <a:ext uri="{0D108BD9-81ED-4DB2-BD59-A6C34878D82A}">
                    <a16:rowId xmlns:a16="http://schemas.microsoft.com/office/drawing/2014/main" val="2865272392"/>
                  </a:ext>
                </a:extLst>
              </a:tr>
              <a:tr h="370840">
                <a:tc>
                  <a:txBody>
                    <a:bodyPr/>
                    <a:lstStyle/>
                    <a:p>
                      <a:r>
                        <a:rPr lang="en-US" sz="1400" dirty="0"/>
                        <a:t>Years</a:t>
                      </a:r>
                    </a:p>
                  </a:txBody>
                  <a:tcPr/>
                </a:tc>
                <a:tc>
                  <a:txBody>
                    <a:bodyPr/>
                    <a:lstStyle/>
                    <a:p>
                      <a:r>
                        <a:rPr lang="en-US" sz="1400" dirty="0"/>
                        <a:t>2005 – 2013</a:t>
                      </a:r>
                    </a:p>
                  </a:txBody>
                  <a:tcPr/>
                </a:tc>
                <a:tc>
                  <a:txBody>
                    <a:bodyPr/>
                    <a:lstStyle/>
                    <a:p>
                      <a:r>
                        <a:rPr lang="en-US" sz="1400" dirty="0"/>
                        <a:t>2003 - 2017</a:t>
                      </a:r>
                    </a:p>
                  </a:txBody>
                  <a:tcPr/>
                </a:tc>
                <a:extLst>
                  <a:ext uri="{0D108BD9-81ED-4DB2-BD59-A6C34878D82A}">
                    <a16:rowId xmlns:a16="http://schemas.microsoft.com/office/drawing/2014/main" val="1143381346"/>
                  </a:ext>
                </a:extLst>
              </a:tr>
              <a:tr h="370840">
                <a:tc>
                  <a:txBody>
                    <a:bodyPr/>
                    <a:lstStyle/>
                    <a:p>
                      <a:r>
                        <a:rPr lang="en-US" sz="1400" dirty="0"/>
                        <a:t>Property name</a:t>
                      </a:r>
                    </a:p>
                  </a:txBody>
                  <a:tcPr/>
                </a:tc>
                <a:tc>
                  <a:txBody>
                    <a:bodyPr/>
                    <a:lstStyle/>
                    <a:p>
                      <a:r>
                        <a:rPr lang="en-US" sz="1400" dirty="0" err="1"/>
                        <a:t>clsidYEAR</a:t>
                      </a:r>
                      <a:r>
                        <a:rPr lang="en-US" sz="1400" dirty="0"/>
                        <a:t> (YEAR = 2005 to 2013)</a:t>
                      </a:r>
                    </a:p>
                  </a:txBody>
                  <a:tcPr/>
                </a:tc>
                <a:tc>
                  <a:txBody>
                    <a:bodyPr/>
                    <a:lstStyle/>
                    <a:p>
                      <a:r>
                        <a:rPr lang="en-US" sz="1400" dirty="0"/>
                        <a:t>class</a:t>
                      </a:r>
                    </a:p>
                  </a:txBody>
                  <a:tcPr/>
                </a:tc>
                <a:extLst>
                  <a:ext uri="{0D108BD9-81ED-4DB2-BD59-A6C34878D82A}">
                    <a16:rowId xmlns:a16="http://schemas.microsoft.com/office/drawing/2014/main" val="2540056077"/>
                  </a:ext>
                </a:extLst>
              </a:tr>
              <a:tr h="370840">
                <a:tc>
                  <a:txBody>
                    <a:bodyPr/>
                    <a:lstStyle/>
                    <a:p>
                      <a:r>
                        <a:rPr lang="en-US" sz="1400" dirty="0"/>
                        <a:t>soy-single </a:t>
                      </a:r>
                    </a:p>
                  </a:txBody>
                  <a:tcPr/>
                </a:tc>
                <a:tc>
                  <a:txBody>
                    <a:bodyPr/>
                    <a:lstStyle/>
                    <a:p>
                      <a:r>
                        <a:rPr lang="en-US" sz="1400" dirty="0"/>
                        <a:t>2</a:t>
                      </a:r>
                    </a:p>
                  </a:txBody>
                  <a:tcPr/>
                </a:tc>
                <a:tc>
                  <a:txBody>
                    <a:bodyPr/>
                    <a:lstStyle/>
                    <a:p>
                      <a:r>
                        <a:rPr lang="en-US" sz="1400" dirty="0"/>
                        <a:t>0</a:t>
                      </a:r>
                    </a:p>
                  </a:txBody>
                  <a:tcPr/>
                </a:tc>
                <a:extLst>
                  <a:ext uri="{0D108BD9-81ED-4DB2-BD59-A6C34878D82A}">
                    <a16:rowId xmlns:a16="http://schemas.microsoft.com/office/drawing/2014/main" val="2056670085"/>
                  </a:ext>
                </a:extLst>
              </a:tr>
              <a:tr h="370840">
                <a:tc>
                  <a:txBody>
                    <a:bodyPr/>
                    <a:lstStyle/>
                    <a:p>
                      <a:r>
                        <a:rPr lang="en-US" sz="1400" dirty="0"/>
                        <a:t>Soy-double</a:t>
                      </a:r>
                    </a:p>
                  </a:txBody>
                  <a:tcPr/>
                </a:tc>
                <a:tc>
                  <a:txBody>
                    <a:bodyPr/>
                    <a:lstStyle/>
                    <a:p>
                      <a:r>
                        <a:rPr lang="en-US" sz="1400" dirty="0"/>
                        <a:t>1</a:t>
                      </a:r>
                    </a:p>
                  </a:txBody>
                  <a:tcPr/>
                </a:tc>
                <a:tc>
                  <a:txBody>
                    <a:bodyPr/>
                    <a:lstStyle/>
                    <a:p>
                      <a:r>
                        <a:rPr lang="en-US" sz="1400" dirty="0"/>
                        <a:t>1</a:t>
                      </a:r>
                    </a:p>
                  </a:txBody>
                  <a:tcPr/>
                </a:tc>
                <a:extLst>
                  <a:ext uri="{0D108BD9-81ED-4DB2-BD59-A6C34878D82A}">
                    <a16:rowId xmlns:a16="http://schemas.microsoft.com/office/drawing/2014/main" val="2234548644"/>
                  </a:ext>
                </a:extLst>
              </a:tr>
              <a:tr h="370840">
                <a:tc>
                  <a:txBody>
                    <a:bodyPr/>
                    <a:lstStyle/>
                    <a:p>
                      <a:r>
                        <a:rPr lang="en-US" sz="1400" dirty="0"/>
                        <a:t>Agri, </a:t>
                      </a:r>
                      <a:r>
                        <a:rPr lang="en-US" sz="1400" dirty="0" err="1"/>
                        <a:t>nonsoy</a:t>
                      </a:r>
                      <a:endParaRPr lang="en-US" sz="1400" dirty="0"/>
                    </a:p>
                  </a:txBody>
                  <a:tcPr/>
                </a:tc>
                <a:tc>
                  <a:txBody>
                    <a:bodyPr/>
                    <a:lstStyle/>
                    <a:p>
                      <a:r>
                        <a:rPr lang="en-US" sz="1400" dirty="0"/>
                        <a:t>n/a</a:t>
                      </a:r>
                    </a:p>
                  </a:txBody>
                  <a:tcPr/>
                </a:tc>
                <a:tc>
                  <a:txBody>
                    <a:bodyPr/>
                    <a:lstStyle/>
                    <a:p>
                      <a:r>
                        <a:rPr lang="en-US" sz="1400" dirty="0"/>
                        <a:t>2</a:t>
                      </a:r>
                    </a:p>
                  </a:txBody>
                  <a:tcPr/>
                </a:tc>
                <a:extLst>
                  <a:ext uri="{0D108BD9-81ED-4DB2-BD59-A6C34878D82A}">
                    <a16:rowId xmlns:a16="http://schemas.microsoft.com/office/drawing/2014/main" val="1588162303"/>
                  </a:ext>
                </a:extLst>
              </a:tr>
              <a:tr h="370840">
                <a:tc>
                  <a:txBody>
                    <a:bodyPr/>
                    <a:lstStyle/>
                    <a:p>
                      <a:r>
                        <a:rPr lang="en-US" sz="1400" dirty="0"/>
                        <a:t>Cotton</a:t>
                      </a:r>
                    </a:p>
                  </a:txBody>
                  <a:tcPr/>
                </a:tc>
                <a:tc>
                  <a:txBody>
                    <a:bodyPr/>
                    <a:lstStyle/>
                    <a:p>
                      <a:r>
                        <a:rPr lang="en-US" sz="1400" dirty="0"/>
                        <a:t>3</a:t>
                      </a:r>
                    </a:p>
                  </a:txBody>
                  <a:tcPr/>
                </a:tc>
                <a:tc>
                  <a:txBody>
                    <a:bodyPr/>
                    <a:lstStyle/>
                    <a:p>
                      <a:r>
                        <a:rPr lang="en-US" sz="1400" dirty="0"/>
                        <a:t>n/a (would be 2 in restructured PLOS)</a:t>
                      </a:r>
                    </a:p>
                  </a:txBody>
                  <a:tcPr/>
                </a:tc>
                <a:extLst>
                  <a:ext uri="{0D108BD9-81ED-4DB2-BD59-A6C34878D82A}">
                    <a16:rowId xmlns:a16="http://schemas.microsoft.com/office/drawing/2014/main" val="3604676075"/>
                  </a:ext>
                </a:extLst>
              </a:tr>
              <a:tr h="370840">
                <a:tc>
                  <a:txBody>
                    <a:bodyPr/>
                    <a:lstStyle/>
                    <a:p>
                      <a:r>
                        <a:rPr lang="en-US" sz="1400" dirty="0"/>
                        <a:t>Pasture/</a:t>
                      </a:r>
                      <a:r>
                        <a:rPr lang="en-US" sz="1400" dirty="0" err="1"/>
                        <a:t>cerrado</a:t>
                      </a:r>
                      <a:endParaRPr lang="en-US" sz="1400" dirty="0"/>
                    </a:p>
                  </a:txBody>
                  <a:tcPr/>
                </a:tc>
                <a:tc>
                  <a:txBody>
                    <a:bodyPr/>
                    <a:lstStyle/>
                    <a:p>
                      <a:r>
                        <a:rPr lang="en-US" sz="1400" dirty="0"/>
                        <a:t>4</a:t>
                      </a:r>
                    </a:p>
                  </a:txBody>
                  <a:tcPr/>
                </a:tc>
                <a:tc>
                  <a:txBody>
                    <a:bodyPr/>
                    <a:lstStyle/>
                    <a:p>
                      <a:r>
                        <a:rPr lang="en-US" sz="1400" b="1" dirty="0"/>
                        <a:t>n/a (would be -1 in restructured PLOS)</a:t>
                      </a:r>
                    </a:p>
                  </a:txBody>
                  <a:tcPr/>
                </a:tc>
                <a:extLst>
                  <a:ext uri="{0D108BD9-81ED-4DB2-BD59-A6C34878D82A}">
                    <a16:rowId xmlns:a16="http://schemas.microsoft.com/office/drawing/2014/main" val="3847550890"/>
                  </a:ext>
                </a:extLst>
              </a:tr>
              <a:tr h="370840">
                <a:tc>
                  <a:txBody>
                    <a:bodyPr/>
                    <a:lstStyle/>
                    <a:p>
                      <a:r>
                        <a:rPr lang="en-US" sz="1400" dirty="0"/>
                        <a:t>Soy-cotton</a:t>
                      </a:r>
                    </a:p>
                  </a:txBody>
                  <a:tcPr/>
                </a:tc>
                <a:tc>
                  <a:txBody>
                    <a:bodyPr/>
                    <a:lstStyle/>
                    <a:p>
                      <a:r>
                        <a:rPr lang="en-US" sz="1400" dirty="0"/>
                        <a:t>9</a:t>
                      </a:r>
                    </a:p>
                  </a:txBody>
                  <a:tcPr/>
                </a:tc>
                <a:tc>
                  <a:txBody>
                    <a:bodyPr/>
                    <a:lstStyle/>
                    <a:p>
                      <a:r>
                        <a:rPr lang="en-US" sz="1400" b="1" dirty="0"/>
                        <a:t>n/a (would be 1 in restructured PLOS)</a:t>
                      </a:r>
                    </a:p>
                  </a:txBody>
                  <a:tcPr/>
                </a:tc>
                <a:extLst>
                  <a:ext uri="{0D108BD9-81ED-4DB2-BD59-A6C34878D82A}">
                    <a16:rowId xmlns:a16="http://schemas.microsoft.com/office/drawing/2014/main" val="580884953"/>
                  </a:ext>
                </a:extLst>
              </a:tr>
              <a:tr h="370840">
                <a:tc>
                  <a:txBody>
                    <a:bodyPr/>
                    <a:lstStyle/>
                    <a:p>
                      <a:r>
                        <a:rPr lang="en-US" sz="1400" dirty="0"/>
                        <a:t>Unknown value</a:t>
                      </a:r>
                    </a:p>
                  </a:txBody>
                  <a:tcPr/>
                </a:tc>
                <a:tc>
                  <a:txBody>
                    <a:bodyPr/>
                    <a:lstStyle/>
                    <a:p>
                      <a:r>
                        <a:rPr lang="en-US" sz="1400" dirty="0"/>
                        <a:t>0</a:t>
                      </a:r>
                    </a:p>
                  </a:txBody>
                  <a:tcPr/>
                </a:tc>
                <a:tc>
                  <a:txBody>
                    <a:bodyPr/>
                    <a:lstStyle/>
                    <a:p>
                      <a:r>
                        <a:rPr lang="en-US" sz="1400"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309661" y="-10379"/>
            <a:ext cx="7566623" cy="1754326"/>
          </a:xfrm>
          <a:prstGeom prst="rect">
            <a:avLst/>
          </a:prstGeom>
        </p:spPr>
        <p:txBody>
          <a:bodyPr wrap="none">
            <a:spAutoFit/>
          </a:bodyPr>
          <a:lstStyle/>
          <a:p>
            <a:r>
              <a:rPr lang="en-US" sz="1200" b="1" dirty="0"/>
              <a:t>Reclassified PLOS</a:t>
            </a:r>
          </a:p>
          <a:p>
            <a:pPr marL="285750" indent="-285750">
              <a:buFont typeface="Arial" panose="020B0604020202020204" pitchFamily="34" charset="0"/>
              <a:buChar char="•"/>
            </a:pPr>
            <a:r>
              <a:rPr lang="en-US" sz="1200" b="1" dirty="0"/>
              <a:t>Reclassify PLOS MT (again, different from </a:t>
            </a:r>
            <a:r>
              <a:rPr lang="en-US" sz="1200" b="1" dirty="0" err="1"/>
              <a:t>soymaps</a:t>
            </a:r>
            <a:r>
              <a:rPr lang="en-US" sz="1200" b="1" dirty="0"/>
              <a:t> 2 to 4) to get rid of pasture and classify soy-cotton as DC soy</a:t>
            </a:r>
          </a:p>
          <a:p>
            <a:pPr marL="285750" indent="-285750">
              <a:buFont typeface="Arial" panose="020B0604020202020204" pitchFamily="34" charset="0"/>
              <a:buChar char="•"/>
            </a:pPr>
            <a:r>
              <a:rPr lang="en-US" sz="1200" dirty="0"/>
              <a:t>Create a single training point for each year instead of lumping multiple years</a:t>
            </a:r>
          </a:p>
          <a:p>
            <a:pPr marL="285750" indent="-285750">
              <a:buFont typeface="Arial" panose="020B0604020202020204" pitchFamily="34" charset="0"/>
              <a:buChar char="•"/>
            </a:pPr>
            <a:r>
              <a:rPr lang="en-US" sz="1200" dirty="0"/>
              <a:t>Rules: </a:t>
            </a:r>
          </a:p>
          <a:p>
            <a:pPr marL="742950" lvl="1" indent="-285750">
              <a:buFont typeface="Arial" panose="020B0604020202020204" pitchFamily="34" charset="0"/>
              <a:buChar char="•"/>
            </a:pPr>
            <a:r>
              <a:rPr lang="en-US" sz="1200" dirty="0"/>
              <a:t>If old class of PLOS == 2, new class of PLOS == 0</a:t>
            </a:r>
          </a:p>
          <a:p>
            <a:pPr marL="742950" lvl="1" indent="-285750">
              <a:buFont typeface="Arial" panose="020B0604020202020204" pitchFamily="34" charset="0"/>
              <a:buChar char="•"/>
            </a:pPr>
            <a:r>
              <a:rPr lang="en-US" sz="1200" dirty="0"/>
              <a:t>If old class of PLOS == 1 or == 9, new class of PLOS == 1</a:t>
            </a:r>
          </a:p>
          <a:p>
            <a:pPr marL="742950" lvl="1" indent="-285750">
              <a:buFont typeface="Arial" panose="020B0604020202020204" pitchFamily="34" charset="0"/>
              <a:buChar char="•"/>
            </a:pPr>
            <a:r>
              <a:rPr lang="en-US" sz="1200" dirty="0"/>
              <a:t>If old class of PLOS == 0 or == 4, new class of PLOS == -1 (missing value)</a:t>
            </a:r>
          </a:p>
          <a:p>
            <a:pPr marL="742950" lvl="1" indent="-285750">
              <a:buFont typeface="Arial" panose="020B0604020202020204" pitchFamily="34" charset="0"/>
              <a:buChar char="•"/>
            </a:pPr>
            <a:r>
              <a:rPr lang="en-US" sz="1200" dirty="0"/>
              <a:t>If old class of PLOS == 3, new class of PLOS == 2</a:t>
            </a:r>
          </a:p>
          <a:p>
            <a:pPr marL="285750" indent="-285750">
              <a:buFont typeface="Arial" panose="020B0604020202020204" pitchFamily="34" charset="0"/>
              <a:buChar char="•"/>
            </a:pPr>
            <a:r>
              <a:rPr lang="en-US" sz="12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49496" y="192333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3021098" y="193866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81625" y="1923334"/>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3021815" y="194906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2880" y="194101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6042555" y="192333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ext uri="{D42A27DB-BD31-4B8C-83A1-F6EECF244321}">
                <p14:modId xmlns:p14="http://schemas.microsoft.com/office/powerpoint/2010/main" val="4145878649"/>
              </p:ext>
            </p:extLst>
          </p:nvPr>
        </p:nvGraphicFramePr>
        <p:xfrm>
          <a:off x="3820209" y="-26342"/>
          <a:ext cx="7961743" cy="2001520"/>
        </p:xfrm>
        <a:graphic>
          <a:graphicData uri="http://schemas.openxmlformats.org/drawingml/2006/table">
            <a:tbl>
              <a:tblPr firstRow="1" bandRow="1">
                <a:tableStyleId>{5C22544A-7EE6-4342-B048-85BDC9FD1C3A}</a:tableStyleId>
              </a:tblPr>
              <a:tblGrid>
                <a:gridCol w="930309">
                  <a:extLst>
                    <a:ext uri="{9D8B030D-6E8A-4147-A177-3AD203B41FA5}">
                      <a16:colId xmlns:a16="http://schemas.microsoft.com/office/drawing/2014/main" val="2552527731"/>
                    </a:ext>
                  </a:extLst>
                </a:gridCol>
                <a:gridCol w="1044870">
                  <a:extLst>
                    <a:ext uri="{9D8B030D-6E8A-4147-A177-3AD203B41FA5}">
                      <a16:colId xmlns:a16="http://schemas.microsoft.com/office/drawing/2014/main" val="3360875115"/>
                    </a:ext>
                  </a:extLst>
                </a:gridCol>
                <a:gridCol w="954913">
                  <a:extLst>
                    <a:ext uri="{9D8B030D-6E8A-4147-A177-3AD203B41FA5}">
                      <a16:colId xmlns:a16="http://schemas.microsoft.com/office/drawing/2014/main" val="249242120"/>
                    </a:ext>
                  </a:extLst>
                </a:gridCol>
                <a:gridCol w="846328">
                  <a:extLst>
                    <a:ext uri="{9D8B030D-6E8A-4147-A177-3AD203B41FA5}">
                      <a16:colId xmlns:a16="http://schemas.microsoft.com/office/drawing/2014/main" val="3096562265"/>
                    </a:ext>
                  </a:extLst>
                </a:gridCol>
                <a:gridCol w="830891">
                  <a:extLst>
                    <a:ext uri="{9D8B030D-6E8A-4147-A177-3AD203B41FA5}">
                      <a16:colId xmlns:a16="http://schemas.microsoft.com/office/drawing/2014/main" val="470691178"/>
                    </a:ext>
                  </a:extLst>
                </a:gridCol>
                <a:gridCol w="838608">
                  <a:extLst>
                    <a:ext uri="{9D8B030D-6E8A-4147-A177-3AD203B41FA5}">
                      <a16:colId xmlns:a16="http://schemas.microsoft.com/office/drawing/2014/main" val="3507708921"/>
                    </a:ext>
                  </a:extLst>
                </a:gridCol>
                <a:gridCol w="838608">
                  <a:extLst>
                    <a:ext uri="{9D8B030D-6E8A-4147-A177-3AD203B41FA5}">
                      <a16:colId xmlns:a16="http://schemas.microsoft.com/office/drawing/2014/main" val="456745191"/>
                    </a:ext>
                  </a:extLst>
                </a:gridCol>
                <a:gridCol w="838608">
                  <a:extLst>
                    <a:ext uri="{9D8B030D-6E8A-4147-A177-3AD203B41FA5}">
                      <a16:colId xmlns:a16="http://schemas.microsoft.com/office/drawing/2014/main" val="3098631291"/>
                    </a:ext>
                  </a:extLst>
                </a:gridCol>
                <a:gridCol w="838608">
                  <a:extLst>
                    <a:ext uri="{9D8B030D-6E8A-4147-A177-3AD203B41FA5}">
                      <a16:colId xmlns:a16="http://schemas.microsoft.com/office/drawing/2014/main" val="130097366"/>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tc>
                  <a:txBody>
                    <a:bodyPr/>
                    <a:lstStyle/>
                    <a:p>
                      <a:r>
                        <a:rPr lang="en-US" sz="1400" dirty="0"/>
                        <a:t>0.01</a:t>
                      </a:r>
                    </a:p>
                  </a:txBody>
                  <a:tcPr/>
                </a:tc>
                <a:tc>
                  <a:txBody>
                    <a:bodyPr/>
                    <a:lstStyle/>
                    <a:p>
                      <a:r>
                        <a:rPr lang="en-US" sz="1400" dirty="0"/>
                        <a:t>0.01</a:t>
                      </a:r>
                    </a:p>
                  </a:txBody>
                  <a:tcPr/>
                </a:tc>
                <a:tc>
                  <a:txBody>
                    <a:bodyPr/>
                    <a:lstStyle/>
                    <a:p>
                      <a:r>
                        <a:rPr lang="en-US" sz="1400" dirty="0"/>
                        <a:t>0.01</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tc>
                  <a:txBody>
                    <a:bodyPr/>
                    <a:lstStyle/>
                    <a:p>
                      <a:r>
                        <a:rPr lang="en-US" sz="1400" dirty="0"/>
                        <a:t>0.87</a:t>
                      </a:r>
                    </a:p>
                  </a:txBody>
                  <a:tcPr/>
                </a:tc>
                <a:tc>
                  <a:txBody>
                    <a:bodyPr/>
                    <a:lstStyle/>
                    <a:p>
                      <a:r>
                        <a:rPr lang="en-US" sz="1400" dirty="0"/>
                        <a:t>0.87</a:t>
                      </a:r>
                    </a:p>
                  </a:txBody>
                  <a:tcPr/>
                </a:tc>
                <a:tc>
                  <a:txBody>
                    <a:bodyPr/>
                    <a:lstStyle/>
                    <a:p>
                      <a:r>
                        <a:rPr lang="en-US" sz="1400" dirty="0"/>
                        <a:t>0.84</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a:t>
                      </a:r>
                    </a:p>
                  </a:txBody>
                  <a:tcPr/>
                </a:tc>
                <a:tc>
                  <a:txBody>
                    <a:bodyPr/>
                    <a:lstStyle/>
                    <a:p>
                      <a:r>
                        <a:rPr lang="en-US" sz="1400" dirty="0"/>
                        <a:t>0.1</a:t>
                      </a:r>
                    </a:p>
                  </a:txBody>
                  <a:tcPr/>
                </a:tc>
                <a:tc>
                  <a:txBody>
                    <a:bodyPr/>
                    <a:lstStyle/>
                    <a:p>
                      <a:r>
                        <a:rPr lang="en-US" sz="1400" dirty="0"/>
                        <a:t>0.12</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0.02</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8954503" y="1986977"/>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9002537" y="1986977"/>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81625" y="4293073"/>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81625" y="4306462"/>
            <a:ext cx="952261" cy="307777"/>
          </a:xfrm>
          <a:prstGeom prst="rect">
            <a:avLst/>
          </a:prstGeom>
        </p:spPr>
        <p:txBody>
          <a:bodyPr wrap="square">
            <a:spAutoFit/>
          </a:bodyPr>
          <a:lstStyle/>
          <a:p>
            <a:r>
              <a:rPr lang="en-US" sz="1400" b="1" dirty="0" err="1"/>
              <a:t>Soymap</a:t>
            </a:r>
            <a:r>
              <a:rPr lang="en-US" sz="1400" b="1" dirty="0"/>
              <a:t> 4</a:t>
            </a:r>
          </a:p>
        </p:txBody>
      </p:sp>
      <p:pic>
        <p:nvPicPr>
          <p:cNvPr id="16" name="Picture 15">
            <a:extLst>
              <a:ext uri="{FF2B5EF4-FFF2-40B4-BE49-F238E27FC236}">
                <a16:creationId xmlns:a16="http://schemas.microsoft.com/office/drawing/2014/main" id="{3FD0CA93-D3EF-4F9B-B9E4-63E80C0BC985}"/>
              </a:ext>
            </a:extLst>
          </p:cNvPr>
          <p:cNvPicPr>
            <a:picLocks noChangeAspect="1"/>
          </p:cNvPicPr>
          <p:nvPr/>
        </p:nvPicPr>
        <p:blipFill rotWithShape="1">
          <a:blip r:embed="rId7"/>
          <a:srcRect l="36420" t="36202" r="26135" b="14332"/>
          <a:stretch/>
        </p:blipFill>
        <p:spPr>
          <a:xfrm>
            <a:off x="3063381" y="4306462"/>
            <a:ext cx="2857318" cy="2123184"/>
          </a:xfrm>
          <a:prstGeom prst="rect">
            <a:avLst/>
          </a:prstGeom>
        </p:spPr>
      </p:pic>
      <p:sp>
        <p:nvSpPr>
          <p:cNvPr id="17" name="Rectangle 16">
            <a:extLst>
              <a:ext uri="{FF2B5EF4-FFF2-40B4-BE49-F238E27FC236}">
                <a16:creationId xmlns:a16="http://schemas.microsoft.com/office/drawing/2014/main" id="{8F60526A-FB52-49C0-9E25-33C457C273C2}"/>
              </a:ext>
            </a:extLst>
          </p:cNvPr>
          <p:cNvSpPr/>
          <p:nvPr/>
        </p:nvSpPr>
        <p:spPr>
          <a:xfrm>
            <a:off x="3023216" y="4306462"/>
            <a:ext cx="952261" cy="307777"/>
          </a:xfrm>
          <a:prstGeom prst="rect">
            <a:avLst/>
          </a:prstGeom>
        </p:spPr>
        <p:txBody>
          <a:bodyPr wrap="square">
            <a:spAutoFit/>
          </a:bodyPr>
          <a:lstStyle/>
          <a:p>
            <a:r>
              <a:rPr lang="en-US" sz="1400" b="1" dirty="0" err="1"/>
              <a:t>Soymap</a:t>
            </a:r>
            <a:r>
              <a:rPr lang="en-US" sz="1400" b="1" dirty="0"/>
              <a:t> 7</a:t>
            </a:r>
          </a:p>
        </p:txBody>
      </p:sp>
      <p:pic>
        <p:nvPicPr>
          <p:cNvPr id="18" name="Picture 17">
            <a:extLst>
              <a:ext uri="{FF2B5EF4-FFF2-40B4-BE49-F238E27FC236}">
                <a16:creationId xmlns:a16="http://schemas.microsoft.com/office/drawing/2014/main" id="{BB91F396-2C05-4064-A7B7-0C8428FAD5C3}"/>
              </a:ext>
            </a:extLst>
          </p:cNvPr>
          <p:cNvPicPr>
            <a:picLocks noChangeAspect="1"/>
          </p:cNvPicPr>
          <p:nvPr/>
        </p:nvPicPr>
        <p:blipFill rotWithShape="1">
          <a:blip r:embed="rId8"/>
          <a:srcRect l="39125" t="45387" r="24779" b="4488"/>
          <a:stretch/>
        </p:blipFill>
        <p:spPr>
          <a:xfrm>
            <a:off x="6111398" y="4276604"/>
            <a:ext cx="2718107" cy="2123184"/>
          </a:xfrm>
          <a:prstGeom prst="rect">
            <a:avLst/>
          </a:prstGeom>
        </p:spPr>
      </p:pic>
      <p:sp>
        <p:nvSpPr>
          <p:cNvPr id="19" name="Rectangle 18">
            <a:extLst>
              <a:ext uri="{FF2B5EF4-FFF2-40B4-BE49-F238E27FC236}">
                <a16:creationId xmlns:a16="http://schemas.microsoft.com/office/drawing/2014/main" id="{55ADA3D8-F31D-42B2-9637-16721A7FDD49}"/>
              </a:ext>
            </a:extLst>
          </p:cNvPr>
          <p:cNvSpPr/>
          <p:nvPr/>
        </p:nvSpPr>
        <p:spPr>
          <a:xfrm>
            <a:off x="6111398" y="4269816"/>
            <a:ext cx="952261" cy="307777"/>
          </a:xfrm>
          <a:prstGeom prst="rect">
            <a:avLst/>
          </a:prstGeom>
        </p:spPr>
        <p:txBody>
          <a:bodyPr wrap="square">
            <a:spAutoFit/>
          </a:bodyPr>
          <a:lstStyle/>
          <a:p>
            <a:r>
              <a:rPr lang="en-US" sz="1400" b="1" dirty="0" err="1"/>
              <a:t>Soymap</a:t>
            </a:r>
            <a:r>
              <a:rPr lang="en-US" sz="1400" b="1" dirty="0"/>
              <a:t> 8</a:t>
            </a:r>
          </a:p>
        </p:txBody>
      </p:sp>
      <p:pic>
        <p:nvPicPr>
          <p:cNvPr id="15" name="Picture 14">
            <a:extLst>
              <a:ext uri="{FF2B5EF4-FFF2-40B4-BE49-F238E27FC236}">
                <a16:creationId xmlns:a16="http://schemas.microsoft.com/office/drawing/2014/main" id="{ACAB2CA1-CA2B-4A67-92DE-C02D46363582}"/>
              </a:ext>
            </a:extLst>
          </p:cNvPr>
          <p:cNvPicPr>
            <a:picLocks noChangeAspect="1"/>
          </p:cNvPicPr>
          <p:nvPr/>
        </p:nvPicPr>
        <p:blipFill rotWithShape="1">
          <a:blip r:embed="rId9"/>
          <a:srcRect l="34172" t="40877" r="28651" b="8947"/>
          <a:stretch/>
        </p:blipFill>
        <p:spPr>
          <a:xfrm>
            <a:off x="9020204" y="4276604"/>
            <a:ext cx="2897094" cy="2199370"/>
          </a:xfrm>
          <a:prstGeom prst="rect">
            <a:avLst/>
          </a:prstGeom>
        </p:spPr>
      </p:pic>
      <p:sp>
        <p:nvSpPr>
          <p:cNvPr id="20" name="Rectangle 19">
            <a:extLst>
              <a:ext uri="{FF2B5EF4-FFF2-40B4-BE49-F238E27FC236}">
                <a16:creationId xmlns:a16="http://schemas.microsoft.com/office/drawing/2014/main" id="{E304B97B-3367-4E41-ADA0-E5BA4CA6597C}"/>
              </a:ext>
            </a:extLst>
          </p:cNvPr>
          <p:cNvSpPr/>
          <p:nvPr/>
        </p:nvSpPr>
        <p:spPr>
          <a:xfrm>
            <a:off x="9024673" y="4306461"/>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954947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5" y="2437959"/>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8" y="2437960"/>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8" y="2542792"/>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70" y="2542791"/>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ext uri="{D42A27DB-BD31-4B8C-83A1-F6EECF244321}">
                <p14:modId xmlns:p14="http://schemas.microsoft.com/office/powerpoint/2010/main" val="3482249358"/>
              </p:ext>
            </p:extLst>
          </p:nvPr>
        </p:nvGraphicFramePr>
        <p:xfrm>
          <a:off x="3549316" y="232751"/>
          <a:ext cx="8396946" cy="2001520"/>
        </p:xfrm>
        <a:graphic>
          <a:graphicData uri="http://schemas.openxmlformats.org/drawingml/2006/table">
            <a:tbl>
              <a:tblPr firstRow="1" bandRow="1">
                <a:tableStyleId>{5C22544A-7EE6-4342-B048-85BDC9FD1C3A}</a:tableStyleId>
              </a:tblPr>
              <a:tblGrid>
                <a:gridCol w="809176">
                  <a:extLst>
                    <a:ext uri="{9D8B030D-6E8A-4147-A177-3AD203B41FA5}">
                      <a16:colId xmlns:a16="http://schemas.microsoft.com/office/drawing/2014/main" val="2552527731"/>
                    </a:ext>
                  </a:extLst>
                </a:gridCol>
                <a:gridCol w="1064293">
                  <a:extLst>
                    <a:ext uri="{9D8B030D-6E8A-4147-A177-3AD203B41FA5}">
                      <a16:colId xmlns:a16="http://schemas.microsoft.com/office/drawing/2014/main" val="3360875115"/>
                    </a:ext>
                  </a:extLst>
                </a:gridCol>
                <a:gridCol w="925512">
                  <a:extLst>
                    <a:ext uri="{9D8B030D-6E8A-4147-A177-3AD203B41FA5}">
                      <a16:colId xmlns:a16="http://schemas.microsoft.com/office/drawing/2014/main" val="249242120"/>
                    </a:ext>
                  </a:extLst>
                </a:gridCol>
                <a:gridCol w="1119593">
                  <a:extLst>
                    <a:ext uri="{9D8B030D-6E8A-4147-A177-3AD203B41FA5}">
                      <a16:colId xmlns:a16="http://schemas.microsoft.com/office/drawing/2014/main" val="3096562265"/>
                    </a:ext>
                  </a:extLst>
                </a:gridCol>
                <a:gridCol w="1119593">
                  <a:extLst>
                    <a:ext uri="{9D8B030D-6E8A-4147-A177-3AD203B41FA5}">
                      <a16:colId xmlns:a16="http://schemas.microsoft.com/office/drawing/2014/main" val="468557471"/>
                    </a:ext>
                  </a:extLst>
                </a:gridCol>
                <a:gridCol w="1119593">
                  <a:extLst>
                    <a:ext uri="{9D8B030D-6E8A-4147-A177-3AD203B41FA5}">
                      <a16:colId xmlns:a16="http://schemas.microsoft.com/office/drawing/2014/main" val="3492838048"/>
                    </a:ext>
                  </a:extLst>
                </a:gridCol>
                <a:gridCol w="1119593">
                  <a:extLst>
                    <a:ext uri="{9D8B030D-6E8A-4147-A177-3AD203B41FA5}">
                      <a16:colId xmlns:a16="http://schemas.microsoft.com/office/drawing/2014/main" val="920683914"/>
                    </a:ext>
                  </a:extLst>
                </a:gridCol>
                <a:gridCol w="1119593">
                  <a:extLst>
                    <a:ext uri="{9D8B030D-6E8A-4147-A177-3AD203B41FA5}">
                      <a16:colId xmlns:a16="http://schemas.microsoft.com/office/drawing/2014/main" val="3850326111"/>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tc>
                  <a:txBody>
                    <a:bodyPr/>
                    <a:lstStyle/>
                    <a:p>
                      <a:r>
                        <a:rPr lang="en-US" sz="1400" dirty="0"/>
                        <a:t>0.05</a:t>
                      </a:r>
                    </a:p>
                  </a:txBody>
                  <a:tcPr/>
                </a:tc>
                <a:tc>
                  <a:txBody>
                    <a:bodyPr/>
                    <a:lstStyle/>
                    <a:p>
                      <a:r>
                        <a:rPr lang="en-US" sz="1400" dirty="0"/>
                        <a:t>0.06</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tc>
                  <a:txBody>
                    <a:bodyPr/>
                    <a:lstStyle/>
                    <a:p>
                      <a:r>
                        <a:rPr lang="en-US" sz="1400" dirty="0"/>
                        <a:t>0.62</a:t>
                      </a:r>
                    </a:p>
                  </a:txBody>
                  <a:tcPr/>
                </a:tc>
                <a:tc>
                  <a:txBody>
                    <a:bodyPr/>
                    <a:lstStyle/>
                    <a:p>
                      <a:r>
                        <a:rPr lang="en-US" sz="1400" dirty="0"/>
                        <a:t>0.62</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tc>
                  <a:txBody>
                    <a:bodyPr/>
                    <a:lstStyle/>
                    <a:p>
                      <a:r>
                        <a:rPr lang="en-US" sz="1400" dirty="0"/>
                        <a:t>0.07</a:t>
                      </a:r>
                    </a:p>
                  </a:txBody>
                  <a:tcPr/>
                </a:tc>
                <a:tc>
                  <a:txBody>
                    <a:bodyPr/>
                    <a:lstStyle/>
                    <a:p>
                      <a:r>
                        <a:rPr lang="en-US" sz="1400" dirty="0"/>
                        <a:t>0.08</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tc>
                  <a:txBody>
                    <a:bodyPr/>
                    <a:lstStyle/>
                    <a:p>
                      <a:r>
                        <a:rPr lang="en-US" sz="1400" dirty="0"/>
                        <a:t>0.24</a:t>
                      </a:r>
                    </a:p>
                  </a:txBody>
                  <a:tcPr/>
                </a:tc>
                <a:tc>
                  <a:txBody>
                    <a:bodyPr/>
                    <a:lstStyle/>
                    <a:p>
                      <a:r>
                        <a:rPr lang="en-US" sz="1400" dirty="0"/>
                        <a:t>0.23</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4" y="2421296"/>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8" y="2469949"/>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9" y="2421296"/>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1" y="2412666"/>
            <a:ext cx="952261"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17544898-DCEB-4AA1-9268-BA64DB6DFC9D}"/>
              </a:ext>
            </a:extLst>
          </p:cNvPr>
          <p:cNvPicPr>
            <a:picLocks noChangeAspect="1"/>
          </p:cNvPicPr>
          <p:nvPr/>
        </p:nvPicPr>
        <p:blipFill rotWithShape="1">
          <a:blip r:embed="rId6"/>
          <a:srcRect l="24242" t="38899" r="47204" b="13333"/>
          <a:stretch/>
        </p:blipFill>
        <p:spPr>
          <a:xfrm>
            <a:off x="666048" y="4676668"/>
            <a:ext cx="2289589" cy="2154538"/>
          </a:xfrm>
          <a:prstGeom prst="rect">
            <a:avLst/>
          </a:prstGeom>
        </p:spPr>
      </p:pic>
      <p:sp>
        <p:nvSpPr>
          <p:cNvPr id="15" name="Rectangle 14">
            <a:extLst>
              <a:ext uri="{FF2B5EF4-FFF2-40B4-BE49-F238E27FC236}">
                <a16:creationId xmlns:a16="http://schemas.microsoft.com/office/drawing/2014/main" id="{F1D56734-4900-4B23-8C7E-62F22E60A709}"/>
              </a:ext>
            </a:extLst>
          </p:cNvPr>
          <p:cNvSpPr/>
          <p:nvPr/>
        </p:nvSpPr>
        <p:spPr>
          <a:xfrm>
            <a:off x="666048" y="4649874"/>
            <a:ext cx="952261" cy="307777"/>
          </a:xfrm>
          <a:prstGeom prst="rect">
            <a:avLst/>
          </a:prstGeom>
        </p:spPr>
        <p:txBody>
          <a:bodyPr wrap="square">
            <a:spAutoFit/>
          </a:bodyPr>
          <a:lstStyle/>
          <a:p>
            <a:r>
              <a:rPr lang="en-US" sz="1400" b="1" dirty="0" err="1"/>
              <a:t>Soymap</a:t>
            </a:r>
            <a:r>
              <a:rPr lang="en-US" sz="1400" b="1" dirty="0"/>
              <a:t> 8</a:t>
            </a:r>
          </a:p>
        </p:txBody>
      </p:sp>
      <p:pic>
        <p:nvPicPr>
          <p:cNvPr id="10" name="Picture 9">
            <a:extLst>
              <a:ext uri="{FF2B5EF4-FFF2-40B4-BE49-F238E27FC236}">
                <a16:creationId xmlns:a16="http://schemas.microsoft.com/office/drawing/2014/main" id="{598174C8-F1C4-44EF-BC2E-A5B3E48BC0C8}"/>
              </a:ext>
            </a:extLst>
          </p:cNvPr>
          <p:cNvPicPr>
            <a:picLocks noChangeAspect="1"/>
          </p:cNvPicPr>
          <p:nvPr/>
        </p:nvPicPr>
        <p:blipFill rotWithShape="1">
          <a:blip r:embed="rId7"/>
          <a:srcRect l="33633" t="39668" r="37532" b="12105"/>
          <a:stretch/>
        </p:blipFill>
        <p:spPr>
          <a:xfrm>
            <a:off x="3306889" y="4703993"/>
            <a:ext cx="2289589" cy="2154007"/>
          </a:xfrm>
          <a:prstGeom prst="rect">
            <a:avLst/>
          </a:prstGeom>
        </p:spPr>
      </p:pic>
      <p:sp>
        <p:nvSpPr>
          <p:cNvPr id="16" name="Rectangle 15">
            <a:extLst>
              <a:ext uri="{FF2B5EF4-FFF2-40B4-BE49-F238E27FC236}">
                <a16:creationId xmlns:a16="http://schemas.microsoft.com/office/drawing/2014/main" id="{7A951712-9AC4-4A27-9CBF-91312E45CAF6}"/>
              </a:ext>
            </a:extLst>
          </p:cNvPr>
          <p:cNvSpPr/>
          <p:nvPr/>
        </p:nvSpPr>
        <p:spPr>
          <a:xfrm>
            <a:off x="3306889" y="4726467"/>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3178303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8142F-3E02-4E02-B7A6-DB1806425A07}"/>
              </a:ext>
            </a:extLst>
          </p:cNvPr>
          <p:cNvSpPr txBox="1"/>
          <p:nvPr/>
        </p:nvSpPr>
        <p:spPr>
          <a:xfrm>
            <a:off x="4866304" y="2511521"/>
            <a:ext cx="2459391" cy="461665"/>
          </a:xfrm>
          <a:prstGeom prst="rect">
            <a:avLst/>
          </a:prstGeom>
          <a:noFill/>
        </p:spPr>
        <p:txBody>
          <a:bodyPr wrap="none" rtlCol="0">
            <a:spAutoFit/>
          </a:bodyPr>
          <a:lstStyle/>
          <a:p>
            <a:r>
              <a:rPr lang="en-US" sz="2400" dirty="0"/>
              <a:t>Summary (</a:t>
            </a:r>
            <a:r>
              <a:rPr lang="en-US" sz="2400" dirty="0" err="1"/>
              <a:t>toSally</a:t>
            </a:r>
            <a:r>
              <a:rPr lang="en-US" sz="2400" dirty="0"/>
              <a:t>)</a:t>
            </a:r>
          </a:p>
        </p:txBody>
      </p:sp>
    </p:spTree>
    <p:extLst>
      <p:ext uri="{BB962C8B-B14F-4D97-AF65-F5344CB8AC3E}">
        <p14:creationId xmlns:p14="http://schemas.microsoft.com/office/powerpoint/2010/main" val="3550068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603960" y="2991138"/>
            <a:ext cx="1634553" cy="2339102"/>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1779442" y="2633271"/>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328715" y="2696969"/>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57560" y="2991138"/>
            <a:ext cx="1358992" cy="2346746"/>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3564002" y="263327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3337150" y="2998782"/>
            <a:ext cx="1639914" cy="2339102"/>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ext uri="{D42A27DB-BD31-4B8C-83A1-F6EECF244321}">
                <p14:modId xmlns:p14="http://schemas.microsoft.com/office/powerpoint/2010/main" val="3793229996"/>
              </p:ext>
            </p:extLst>
          </p:nvPr>
        </p:nvGraphicFramePr>
        <p:xfrm>
          <a:off x="3181270" y="322819"/>
          <a:ext cx="8839581" cy="2001520"/>
        </p:xfrm>
        <a:graphic>
          <a:graphicData uri="http://schemas.openxmlformats.org/drawingml/2006/table">
            <a:tbl>
              <a:tblPr firstRow="1" bandRow="1">
                <a:tableStyleId>{5C22544A-7EE6-4342-B048-85BDC9FD1C3A}</a:tableStyleId>
              </a:tblPr>
              <a:tblGrid>
                <a:gridCol w="788096">
                  <a:extLst>
                    <a:ext uri="{9D8B030D-6E8A-4147-A177-3AD203B41FA5}">
                      <a16:colId xmlns:a16="http://schemas.microsoft.com/office/drawing/2014/main" val="2552527731"/>
                    </a:ext>
                  </a:extLst>
                </a:gridCol>
                <a:gridCol w="1260970">
                  <a:extLst>
                    <a:ext uri="{9D8B030D-6E8A-4147-A177-3AD203B41FA5}">
                      <a16:colId xmlns:a16="http://schemas.microsoft.com/office/drawing/2014/main" val="3360875115"/>
                    </a:ext>
                  </a:extLst>
                </a:gridCol>
                <a:gridCol w="1350771">
                  <a:extLst>
                    <a:ext uri="{9D8B030D-6E8A-4147-A177-3AD203B41FA5}">
                      <a16:colId xmlns:a16="http://schemas.microsoft.com/office/drawing/2014/main" val="249242120"/>
                    </a:ext>
                  </a:extLst>
                </a:gridCol>
                <a:gridCol w="1359936">
                  <a:extLst>
                    <a:ext uri="{9D8B030D-6E8A-4147-A177-3AD203B41FA5}">
                      <a16:colId xmlns:a16="http://schemas.microsoft.com/office/drawing/2014/main" val="3096562265"/>
                    </a:ext>
                  </a:extLst>
                </a:gridCol>
                <a:gridCol w="1359936">
                  <a:extLst>
                    <a:ext uri="{9D8B030D-6E8A-4147-A177-3AD203B41FA5}">
                      <a16:colId xmlns:a16="http://schemas.microsoft.com/office/drawing/2014/main" val="3657640421"/>
                    </a:ext>
                  </a:extLst>
                </a:gridCol>
                <a:gridCol w="1359936">
                  <a:extLst>
                    <a:ext uri="{9D8B030D-6E8A-4147-A177-3AD203B41FA5}">
                      <a16:colId xmlns:a16="http://schemas.microsoft.com/office/drawing/2014/main" val="335980275"/>
                    </a:ext>
                  </a:extLst>
                </a:gridCol>
                <a:gridCol w="1359936">
                  <a:extLst>
                    <a:ext uri="{9D8B030D-6E8A-4147-A177-3AD203B41FA5}">
                      <a16:colId xmlns:a16="http://schemas.microsoft.com/office/drawing/2014/main" val="41674483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tc>
                  <a:txBody>
                    <a:bodyPr/>
                    <a:lstStyle/>
                    <a:p>
                      <a:r>
                        <a:rPr lang="en-US" sz="1400" dirty="0"/>
                        <a:t>0.23</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tc>
                  <a:txBody>
                    <a:bodyPr/>
                    <a:lstStyle/>
                    <a:p>
                      <a:r>
                        <a:rPr lang="en-US" sz="1400" dirty="0"/>
                        <a:t>0.77</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5075701" y="2998782"/>
            <a:ext cx="1368637" cy="2331458"/>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5315990" y="2631624"/>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6542975" y="2991138"/>
            <a:ext cx="1464817" cy="2346746"/>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6774518" y="2631623"/>
            <a:ext cx="1001729" cy="307777"/>
          </a:xfrm>
          <a:prstGeom prst="rect">
            <a:avLst/>
          </a:prstGeom>
        </p:spPr>
        <p:txBody>
          <a:bodyPr wrap="square">
            <a:spAutoFit/>
          </a:bodyPr>
          <a:lstStyle/>
          <a:p>
            <a:r>
              <a:rPr lang="en-US" sz="1400" b="1" dirty="0" err="1"/>
              <a:t>Soymap</a:t>
            </a:r>
            <a:r>
              <a:rPr lang="en-US" sz="1400" b="1" dirty="0"/>
              <a:t> 4</a:t>
            </a:r>
          </a:p>
        </p:txBody>
      </p:sp>
      <p:pic>
        <p:nvPicPr>
          <p:cNvPr id="15" name="Picture 14">
            <a:extLst>
              <a:ext uri="{FF2B5EF4-FFF2-40B4-BE49-F238E27FC236}">
                <a16:creationId xmlns:a16="http://schemas.microsoft.com/office/drawing/2014/main" id="{C1349EB1-EBAE-480E-9C39-211764C0E07D}"/>
              </a:ext>
            </a:extLst>
          </p:cNvPr>
          <p:cNvPicPr>
            <a:picLocks noChangeAspect="1"/>
          </p:cNvPicPr>
          <p:nvPr/>
        </p:nvPicPr>
        <p:blipFill rotWithShape="1">
          <a:blip r:embed="rId7"/>
          <a:srcRect l="20036" t="46316" r="64178" b="14536"/>
          <a:stretch/>
        </p:blipFill>
        <p:spPr>
          <a:xfrm>
            <a:off x="8106429" y="2967117"/>
            <a:ext cx="1699533" cy="2370768"/>
          </a:xfrm>
          <a:prstGeom prst="rect">
            <a:avLst/>
          </a:prstGeom>
        </p:spPr>
      </p:pic>
      <p:sp>
        <p:nvSpPr>
          <p:cNvPr id="16" name="Rectangle 15">
            <a:extLst>
              <a:ext uri="{FF2B5EF4-FFF2-40B4-BE49-F238E27FC236}">
                <a16:creationId xmlns:a16="http://schemas.microsoft.com/office/drawing/2014/main" id="{D4DE1D34-F828-4A73-A66A-8A81C192C759}"/>
              </a:ext>
            </a:extLst>
          </p:cNvPr>
          <p:cNvSpPr/>
          <p:nvPr/>
        </p:nvSpPr>
        <p:spPr>
          <a:xfrm>
            <a:off x="8455330" y="2599945"/>
            <a:ext cx="1001729" cy="307777"/>
          </a:xfrm>
          <a:prstGeom prst="rect">
            <a:avLst/>
          </a:prstGeom>
        </p:spPr>
        <p:txBody>
          <a:bodyPr wrap="square">
            <a:spAutoFit/>
          </a:bodyPr>
          <a:lstStyle/>
          <a:p>
            <a:r>
              <a:rPr lang="en-US" sz="1400" b="1" dirty="0" err="1"/>
              <a:t>Soymap</a:t>
            </a:r>
            <a:r>
              <a:rPr lang="en-US" sz="1400" b="1" dirty="0"/>
              <a:t> 8</a:t>
            </a:r>
          </a:p>
        </p:txBody>
      </p:sp>
      <p:pic>
        <p:nvPicPr>
          <p:cNvPr id="17" name="Picture 16">
            <a:extLst>
              <a:ext uri="{FF2B5EF4-FFF2-40B4-BE49-F238E27FC236}">
                <a16:creationId xmlns:a16="http://schemas.microsoft.com/office/drawing/2014/main" id="{7F924754-1C5D-4179-9ABB-CD30806BF9BC}"/>
              </a:ext>
            </a:extLst>
          </p:cNvPr>
          <p:cNvPicPr>
            <a:picLocks noChangeAspect="1"/>
          </p:cNvPicPr>
          <p:nvPr/>
        </p:nvPicPr>
        <p:blipFill rotWithShape="1">
          <a:blip r:embed="rId8"/>
          <a:srcRect l="49046" t="57544" r="43454" b="21300"/>
          <a:stretch/>
        </p:blipFill>
        <p:spPr>
          <a:xfrm>
            <a:off x="9941558" y="2998782"/>
            <a:ext cx="1464817" cy="2324268"/>
          </a:xfrm>
          <a:prstGeom prst="rect">
            <a:avLst/>
          </a:prstGeom>
        </p:spPr>
      </p:pic>
      <p:sp>
        <p:nvSpPr>
          <p:cNvPr id="18" name="Rectangle 17">
            <a:extLst>
              <a:ext uri="{FF2B5EF4-FFF2-40B4-BE49-F238E27FC236}">
                <a16:creationId xmlns:a16="http://schemas.microsoft.com/office/drawing/2014/main" id="{FF796A9B-099E-4726-94BB-EF4E00C05D0C}"/>
              </a:ext>
            </a:extLst>
          </p:cNvPr>
          <p:cNvSpPr/>
          <p:nvPr/>
        </p:nvSpPr>
        <p:spPr>
          <a:xfrm>
            <a:off x="10112317" y="2609090"/>
            <a:ext cx="1001729" cy="307777"/>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3919120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41E491-D911-4C7A-8167-01E3929F7260}"/>
              </a:ext>
            </a:extLst>
          </p:cNvPr>
          <p:cNvSpPr/>
          <p:nvPr/>
        </p:nvSpPr>
        <p:spPr>
          <a:xfrm>
            <a:off x="8294255" y="6334780"/>
            <a:ext cx="3897745" cy="523220"/>
          </a:xfrm>
          <a:prstGeom prst="rect">
            <a:avLst/>
          </a:prstGeom>
        </p:spPr>
        <p:txBody>
          <a:bodyPr wrap="square">
            <a:spAutoFit/>
          </a:bodyPr>
          <a:lstStyle/>
          <a:p>
            <a:r>
              <a:rPr lang="en-US" sz="1400" dirty="0"/>
              <a:t>GEE file: </a:t>
            </a:r>
            <a:r>
              <a:rPr lang="en-US" sz="1400" dirty="0" err="1"/>
              <a:t>LandCover</a:t>
            </a:r>
            <a:r>
              <a:rPr lang="en-US" sz="1400" dirty="0"/>
              <a:t>/Soy Classification Variations, …Trial 1, …Trial 2 v2, …Trial 3, …Trial 4</a:t>
            </a:r>
          </a:p>
        </p:txBody>
      </p:sp>
      <p:sp>
        <p:nvSpPr>
          <p:cNvPr id="3" name="Rectangle 2">
            <a:extLst>
              <a:ext uri="{FF2B5EF4-FFF2-40B4-BE49-F238E27FC236}">
                <a16:creationId xmlns:a16="http://schemas.microsoft.com/office/drawing/2014/main" id="{35CFA62F-0A89-4C5C-A0A7-9D7F495C464B}"/>
              </a:ext>
            </a:extLst>
          </p:cNvPr>
          <p:cNvSpPr/>
          <p:nvPr/>
        </p:nvSpPr>
        <p:spPr>
          <a:xfrm>
            <a:off x="213360" y="166254"/>
            <a:ext cx="11765279" cy="2062103"/>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 </a:t>
            </a:r>
          </a:p>
          <a:p>
            <a:pPr marL="285750" indent="-285750">
              <a:buFont typeface="Arial" panose="020B0604020202020204" pitchFamily="34" charset="0"/>
              <a:buChar char="•"/>
            </a:pPr>
            <a:r>
              <a:rPr lang="en-US" sz="1400" dirty="0"/>
              <a:t>Accuracies are available for Mato Grosso only</a:t>
            </a:r>
          </a:p>
          <a:p>
            <a:pPr marL="285750" indent="-285750">
              <a:buFont typeface="Arial" panose="020B0604020202020204" pitchFamily="34" charset="0"/>
              <a:buChar char="•"/>
            </a:pPr>
            <a:r>
              <a:rPr lang="en-US" sz="1400" dirty="0"/>
              <a:t>These are NOT calculated from Planet imagery, because Planet imagery might give overly optimistic view (maps do well for DC, and chances are high that DC is the only class seen in Planet imagery)</a:t>
            </a:r>
          </a:p>
          <a:p>
            <a:pPr marL="285750" indent="-285750">
              <a:buFont typeface="Arial" panose="020B0604020202020204" pitchFamily="34" charset="0"/>
              <a:buChar char="•"/>
            </a:pPr>
            <a:r>
              <a:rPr lang="en-US" sz="1400" dirty="0"/>
              <a:t>Note that some are only tested </a:t>
            </a:r>
            <a:r>
              <a:rPr lang="en-US" sz="1400" dirty="0" err="1"/>
              <a:t>wrt</a:t>
            </a:r>
            <a:r>
              <a:rPr lang="en-US" sz="1400" dirty="0"/>
              <a:t> </a:t>
            </a:r>
            <a:r>
              <a:rPr lang="en-US" sz="1400" dirty="0" err="1"/>
              <a:t>agsat</a:t>
            </a:r>
            <a:r>
              <a:rPr lang="en-US" sz="1400" dirty="0"/>
              <a:t> while others are tested </a:t>
            </a:r>
            <a:r>
              <a:rPr lang="en-US" sz="1400" dirty="0" err="1"/>
              <a:t>wrt</a:t>
            </a:r>
            <a:r>
              <a:rPr lang="en-US" sz="1400" dirty="0"/>
              <a:t> </a:t>
            </a:r>
            <a:r>
              <a:rPr lang="en-US" sz="1400" dirty="0" err="1"/>
              <a:t>agsat</a:t>
            </a:r>
            <a:r>
              <a:rPr lang="en-US" sz="1400" dirty="0"/>
              <a:t> + PLOS; so the accuracies might not be comparable</a:t>
            </a:r>
          </a:p>
          <a:p>
            <a:pPr marL="285750" indent="-285750">
              <a:buFont typeface="Arial" panose="020B0604020202020204" pitchFamily="34" charset="0"/>
              <a:buChar char="•"/>
            </a:pPr>
            <a:r>
              <a:rPr lang="en-US" sz="1400" dirty="0"/>
              <a:t>PLOS points (in </a:t>
            </a:r>
            <a:r>
              <a:rPr lang="en-US" sz="1400" dirty="0" err="1"/>
              <a:t>Soymap</a:t>
            </a:r>
            <a:r>
              <a:rPr lang="en-US" sz="1400" dirty="0"/>
              <a:t> 2, 3, and 4) contain pasture, which would be masked out with </a:t>
            </a:r>
            <a:r>
              <a:rPr lang="en-US" sz="1400" dirty="0" err="1"/>
              <a:t>mapbiomas</a:t>
            </a:r>
            <a:r>
              <a:rPr lang="en-US" sz="1400" dirty="0"/>
              <a:t> anyway. This might confuse the classifier and bring </a:t>
            </a:r>
            <a:r>
              <a:rPr lang="en-US" sz="1400" dirty="0" err="1"/>
              <a:t>nonsoy</a:t>
            </a:r>
            <a:r>
              <a:rPr lang="en-US" sz="1400" dirty="0"/>
              <a:t> </a:t>
            </a:r>
            <a:r>
              <a:rPr lang="en-US" sz="1400" dirty="0" err="1"/>
              <a:t>agri</a:t>
            </a:r>
            <a:r>
              <a:rPr lang="en-US" sz="1400" dirty="0"/>
              <a:t> accuracy down.</a:t>
            </a:r>
          </a:p>
          <a:p>
            <a:pPr marL="285750" indent="-285750">
              <a:buFont typeface="Arial" panose="020B0604020202020204" pitchFamily="34" charset="0"/>
              <a:buChar char="•"/>
            </a:pPr>
            <a:r>
              <a:rPr lang="en-US" sz="1400" dirty="0"/>
              <a:t>TAKEAWAY: SC soy and </a:t>
            </a:r>
            <a:r>
              <a:rPr lang="en-US" sz="1400" dirty="0" err="1"/>
              <a:t>nonsoy</a:t>
            </a:r>
            <a:r>
              <a:rPr lang="en-US" sz="1400" dirty="0"/>
              <a:t> </a:t>
            </a:r>
            <a:r>
              <a:rPr lang="en-US" sz="1400" dirty="0" err="1"/>
              <a:t>agri</a:t>
            </a:r>
            <a:r>
              <a:rPr lang="en-US" sz="1400" dirty="0"/>
              <a:t> are consistently poorly classified, and slight variations in training points and input data only provide incremental improvements</a:t>
            </a:r>
          </a:p>
        </p:txBody>
      </p:sp>
      <p:graphicFrame>
        <p:nvGraphicFramePr>
          <p:cNvPr id="4" name="Table 3">
            <a:extLst>
              <a:ext uri="{FF2B5EF4-FFF2-40B4-BE49-F238E27FC236}">
                <a16:creationId xmlns:a16="http://schemas.microsoft.com/office/drawing/2014/main" id="{ED4D4679-3E42-4F2C-8423-44510280948B}"/>
              </a:ext>
            </a:extLst>
          </p:cNvPr>
          <p:cNvGraphicFramePr>
            <a:graphicFrameLocks noGrp="1"/>
          </p:cNvGraphicFramePr>
          <p:nvPr>
            <p:extLst>
              <p:ext uri="{D42A27DB-BD31-4B8C-83A1-F6EECF244321}">
                <p14:modId xmlns:p14="http://schemas.microsoft.com/office/powerpoint/2010/main" val="1734849106"/>
              </p:ext>
            </p:extLst>
          </p:nvPr>
        </p:nvGraphicFramePr>
        <p:xfrm>
          <a:off x="120071" y="2342732"/>
          <a:ext cx="12368708" cy="3408680"/>
        </p:xfrm>
        <a:graphic>
          <a:graphicData uri="http://schemas.openxmlformats.org/drawingml/2006/table">
            <a:tbl>
              <a:tblPr firstRow="1" bandRow="1">
                <a:tableStyleId>{5C22544A-7EE6-4342-B048-85BDC9FD1C3A}</a:tableStyleId>
              </a:tblPr>
              <a:tblGrid>
                <a:gridCol w="1037520">
                  <a:extLst>
                    <a:ext uri="{9D8B030D-6E8A-4147-A177-3AD203B41FA5}">
                      <a16:colId xmlns:a16="http://schemas.microsoft.com/office/drawing/2014/main" val="2552527731"/>
                    </a:ext>
                  </a:extLst>
                </a:gridCol>
                <a:gridCol w="553929">
                  <a:extLst>
                    <a:ext uri="{9D8B030D-6E8A-4147-A177-3AD203B41FA5}">
                      <a16:colId xmlns:a16="http://schemas.microsoft.com/office/drawing/2014/main" val="2417900359"/>
                    </a:ext>
                  </a:extLst>
                </a:gridCol>
                <a:gridCol w="993557">
                  <a:extLst>
                    <a:ext uri="{9D8B030D-6E8A-4147-A177-3AD203B41FA5}">
                      <a16:colId xmlns:a16="http://schemas.microsoft.com/office/drawing/2014/main" val="3360875115"/>
                    </a:ext>
                  </a:extLst>
                </a:gridCol>
                <a:gridCol w="984762">
                  <a:extLst>
                    <a:ext uri="{9D8B030D-6E8A-4147-A177-3AD203B41FA5}">
                      <a16:colId xmlns:a16="http://schemas.microsoft.com/office/drawing/2014/main" val="249242120"/>
                    </a:ext>
                  </a:extLst>
                </a:gridCol>
                <a:gridCol w="1046311">
                  <a:extLst>
                    <a:ext uri="{9D8B030D-6E8A-4147-A177-3AD203B41FA5}">
                      <a16:colId xmlns:a16="http://schemas.microsoft.com/office/drawing/2014/main" val="3096562265"/>
                    </a:ext>
                  </a:extLst>
                </a:gridCol>
                <a:gridCol w="1055102">
                  <a:extLst>
                    <a:ext uri="{9D8B030D-6E8A-4147-A177-3AD203B41FA5}">
                      <a16:colId xmlns:a16="http://schemas.microsoft.com/office/drawing/2014/main" val="470691178"/>
                    </a:ext>
                  </a:extLst>
                </a:gridCol>
                <a:gridCol w="1011141">
                  <a:extLst>
                    <a:ext uri="{9D8B030D-6E8A-4147-A177-3AD203B41FA5}">
                      <a16:colId xmlns:a16="http://schemas.microsoft.com/office/drawing/2014/main" val="3507708921"/>
                    </a:ext>
                  </a:extLst>
                </a:gridCol>
                <a:gridCol w="1063895">
                  <a:extLst>
                    <a:ext uri="{9D8B030D-6E8A-4147-A177-3AD203B41FA5}">
                      <a16:colId xmlns:a16="http://schemas.microsoft.com/office/drawing/2014/main" val="3848060090"/>
                    </a:ext>
                  </a:extLst>
                </a:gridCol>
                <a:gridCol w="923958">
                  <a:extLst>
                    <a:ext uri="{9D8B030D-6E8A-4147-A177-3AD203B41FA5}">
                      <a16:colId xmlns:a16="http://schemas.microsoft.com/office/drawing/2014/main" val="18622638"/>
                    </a:ext>
                  </a:extLst>
                </a:gridCol>
                <a:gridCol w="1015420">
                  <a:extLst>
                    <a:ext uri="{9D8B030D-6E8A-4147-A177-3AD203B41FA5}">
                      <a16:colId xmlns:a16="http://schemas.microsoft.com/office/drawing/2014/main" val="973780396"/>
                    </a:ext>
                  </a:extLst>
                </a:gridCol>
                <a:gridCol w="929367">
                  <a:extLst>
                    <a:ext uri="{9D8B030D-6E8A-4147-A177-3AD203B41FA5}">
                      <a16:colId xmlns:a16="http://schemas.microsoft.com/office/drawing/2014/main" val="854403186"/>
                    </a:ext>
                  </a:extLst>
                </a:gridCol>
                <a:gridCol w="876873">
                  <a:extLst>
                    <a:ext uri="{9D8B030D-6E8A-4147-A177-3AD203B41FA5}">
                      <a16:colId xmlns:a16="http://schemas.microsoft.com/office/drawing/2014/main" val="2763841382"/>
                    </a:ext>
                  </a:extLst>
                </a:gridCol>
                <a:gridCol w="876873">
                  <a:extLst>
                    <a:ext uri="{9D8B030D-6E8A-4147-A177-3AD203B41FA5}">
                      <a16:colId xmlns:a16="http://schemas.microsoft.com/office/drawing/2014/main" val="4105424225"/>
                    </a:ext>
                  </a:extLst>
                </a:gridCol>
              </a:tblGrid>
              <a:tr h="370840">
                <a:tc>
                  <a:txBody>
                    <a:bodyPr/>
                    <a:lstStyle/>
                    <a:p>
                      <a:endParaRPr lang="en-US" sz="1400"/>
                    </a:p>
                  </a:txBody>
                  <a:tcPr/>
                </a:tc>
                <a:tc>
                  <a:txBody>
                    <a:bodyPr/>
                    <a:lstStyle/>
                    <a:p>
                      <a:r>
                        <a:rPr lang="en-US" sz="1400" dirty="0"/>
                        <a:t>Class</a:t>
                      </a:r>
                    </a:p>
                  </a:txBody>
                  <a:tcPr/>
                </a:tc>
                <a:tc>
                  <a:txBody>
                    <a:bodyPr/>
                    <a:lstStyle/>
                    <a:p>
                      <a:r>
                        <a:rPr lang="en-US" sz="1400" dirty="0"/>
                        <a:t>Jake’s map</a:t>
                      </a:r>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76</a:t>
                      </a:r>
                    </a:p>
                  </a:txBody>
                  <a:tcPr/>
                </a:tc>
                <a:tc>
                  <a:txBody>
                    <a:bodyPr/>
                    <a:lstStyle/>
                    <a:p>
                      <a:r>
                        <a:rPr lang="en-US" sz="1400" dirty="0"/>
                        <a:t>76.9</a:t>
                      </a:r>
                    </a:p>
                  </a:txBody>
                  <a:tcPr/>
                </a:tc>
                <a:tc>
                  <a:txBody>
                    <a:bodyPr/>
                    <a:lstStyle/>
                    <a:p>
                      <a:r>
                        <a:rPr lang="en-US" sz="1400" dirty="0"/>
                        <a:t>73.5</a:t>
                      </a:r>
                    </a:p>
                  </a:txBody>
                  <a:tcPr/>
                </a:tc>
                <a:tc>
                  <a:txBody>
                    <a:bodyPr/>
                    <a:lstStyle/>
                    <a:p>
                      <a:r>
                        <a:rPr lang="en-US" sz="1400" dirty="0"/>
                        <a:t>75.2</a:t>
                      </a:r>
                    </a:p>
                  </a:txBody>
                  <a:tcPr/>
                </a:tc>
                <a:tc>
                  <a:txBody>
                    <a:bodyPr/>
                    <a:lstStyle/>
                    <a:p>
                      <a:r>
                        <a:rPr lang="en-US" sz="1400" dirty="0"/>
                        <a:t>76.7</a:t>
                      </a:r>
                    </a:p>
                  </a:txBody>
                  <a:tcPr/>
                </a:tc>
                <a:tc>
                  <a:txBody>
                    <a:bodyPr/>
                    <a:lstStyle/>
                    <a:p>
                      <a:r>
                        <a:rPr lang="en-US" sz="1400" dirty="0"/>
                        <a:t>78.5</a:t>
                      </a:r>
                    </a:p>
                  </a:txBody>
                  <a:tcPr/>
                </a:tc>
                <a:tc>
                  <a:txBody>
                    <a:bodyPr/>
                    <a:lstStyle/>
                    <a:p>
                      <a:r>
                        <a:rPr lang="en-US" sz="1400" dirty="0"/>
                        <a:t>79.7</a:t>
                      </a:r>
                    </a:p>
                  </a:txBody>
                  <a:tcPr/>
                </a:tc>
                <a:tc>
                  <a:txBody>
                    <a:bodyPr/>
                    <a:lstStyle/>
                    <a:p>
                      <a:r>
                        <a:rPr lang="en-US" sz="1400" dirty="0"/>
                        <a:t>81.8</a:t>
                      </a:r>
                    </a:p>
                  </a:txBody>
                  <a:tcPr/>
                </a:tc>
                <a:tc>
                  <a:txBody>
                    <a:bodyPr/>
                    <a:lstStyle/>
                    <a:p>
                      <a:r>
                        <a:rPr lang="en-US" sz="1400" dirty="0"/>
                        <a:t>81.1</a:t>
                      </a:r>
                    </a:p>
                  </a:txBody>
                  <a:tcPr/>
                </a:tc>
                <a:tc>
                  <a:txBody>
                    <a:bodyPr/>
                    <a:lstStyle/>
                    <a:p>
                      <a:r>
                        <a:rPr lang="en-US" sz="1400" dirty="0"/>
                        <a:t>78.8</a:t>
                      </a:r>
                    </a:p>
                  </a:txBody>
                  <a:tcPr/>
                </a:tc>
                <a:tc>
                  <a:txBody>
                    <a:bodyPr/>
                    <a:lstStyle/>
                    <a:p>
                      <a:r>
                        <a:rPr lang="en-US" sz="1400" dirty="0"/>
                        <a:t>82.5</a:t>
                      </a:r>
                    </a:p>
                  </a:txBody>
                  <a:tcPr/>
                </a:tc>
                <a:extLst>
                  <a:ext uri="{0D108BD9-81ED-4DB2-BD59-A6C34878D82A}">
                    <a16:rowId xmlns:a16="http://schemas.microsoft.com/office/drawing/2014/main" val="1122578368"/>
                  </a:ext>
                </a:extLst>
              </a:tr>
              <a:tr h="370840">
                <a:tc>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0.51</a:t>
                      </a:r>
                    </a:p>
                  </a:txBody>
                  <a:tcPr/>
                </a:tc>
                <a:tc>
                  <a:txBody>
                    <a:bodyPr/>
                    <a:lstStyle/>
                    <a:p>
                      <a:r>
                        <a:rPr lang="en-US" sz="1400" dirty="0"/>
                        <a:t>0.45</a:t>
                      </a:r>
                    </a:p>
                  </a:txBody>
                  <a:tcPr/>
                </a:tc>
                <a:tc>
                  <a:txBody>
                    <a:bodyPr/>
                    <a:lstStyle/>
                    <a:p>
                      <a:r>
                        <a:rPr lang="en-US" sz="1400" dirty="0"/>
                        <a:t>0.44</a:t>
                      </a:r>
                    </a:p>
                  </a:txBody>
                  <a:tcPr/>
                </a:tc>
                <a:tc>
                  <a:txBody>
                    <a:bodyPr/>
                    <a:lstStyle/>
                    <a:p>
                      <a:r>
                        <a:rPr lang="en-US" sz="1400" dirty="0"/>
                        <a:t>0.52</a:t>
                      </a:r>
                    </a:p>
                  </a:txBody>
                  <a:tcPr/>
                </a:tc>
                <a:tc>
                  <a:txBody>
                    <a:bodyPr/>
                    <a:lstStyle/>
                    <a:p>
                      <a:r>
                        <a:rPr lang="en-US" sz="1400" dirty="0"/>
                        <a:t>0.54</a:t>
                      </a:r>
                    </a:p>
                  </a:txBody>
                  <a:tcPr/>
                </a:tc>
                <a:tc>
                  <a:txBody>
                    <a:bodyPr/>
                    <a:lstStyle/>
                    <a:p>
                      <a:r>
                        <a:rPr lang="en-US" sz="1400" dirty="0"/>
                        <a:t>0.51</a:t>
                      </a:r>
                    </a:p>
                  </a:txBody>
                  <a:tcPr/>
                </a:tc>
                <a:tc>
                  <a:txBody>
                    <a:bodyPr/>
                    <a:lstStyle/>
                    <a:p>
                      <a:r>
                        <a:rPr lang="en-US" sz="1400" dirty="0"/>
                        <a:t>0.58</a:t>
                      </a:r>
                    </a:p>
                  </a:txBody>
                  <a:tcPr/>
                </a:tc>
                <a:tc>
                  <a:txBody>
                    <a:bodyPr/>
                    <a:lstStyle/>
                    <a:p>
                      <a:r>
                        <a:rPr lang="en-US" sz="1400" dirty="0"/>
                        <a:t>0.58</a:t>
                      </a:r>
                    </a:p>
                  </a:txBody>
                  <a:tcPr/>
                </a:tc>
                <a:tc>
                  <a:txBody>
                    <a:bodyPr/>
                    <a:lstStyle/>
                    <a:p>
                      <a:r>
                        <a:rPr lang="en-US" sz="1400" dirty="0"/>
                        <a:t>0.47</a:t>
                      </a:r>
                    </a:p>
                  </a:txBody>
                  <a:tcPr/>
                </a:tc>
                <a:tc>
                  <a:txBody>
                    <a:bodyPr/>
                    <a:lstStyle/>
                    <a:p>
                      <a:r>
                        <a:rPr lang="en-US" sz="1400" dirty="0"/>
                        <a:t>0.59</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0.85</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0.82</a:t>
                      </a:r>
                    </a:p>
                  </a:txBody>
                  <a:tcPr/>
                </a:tc>
                <a:tc>
                  <a:txBody>
                    <a:bodyPr/>
                    <a:lstStyle/>
                    <a:p>
                      <a:r>
                        <a:rPr lang="en-US" sz="1400" dirty="0"/>
                        <a:t>0.84</a:t>
                      </a:r>
                    </a:p>
                  </a:txBody>
                  <a:tcPr/>
                </a:tc>
                <a:tc>
                  <a:txBody>
                    <a:bodyPr/>
                    <a:lstStyle/>
                    <a:p>
                      <a:r>
                        <a:rPr lang="en-US" sz="1400" dirty="0"/>
                        <a:t>0.86</a:t>
                      </a:r>
                    </a:p>
                  </a:txBody>
                  <a:tcPr/>
                </a:tc>
                <a:tc>
                  <a:txBody>
                    <a:bodyPr/>
                    <a:lstStyle/>
                    <a:p>
                      <a:r>
                        <a:rPr lang="en-US" sz="1400" dirty="0"/>
                        <a:t>0.85</a:t>
                      </a:r>
                    </a:p>
                  </a:txBody>
                  <a:tcPr/>
                </a:tc>
                <a:tc>
                  <a:txBody>
                    <a:bodyPr/>
                    <a:lstStyle/>
                    <a:p>
                      <a:r>
                        <a:rPr lang="en-US" sz="1400" dirty="0"/>
                        <a:t>0.84</a:t>
                      </a:r>
                    </a:p>
                  </a:txBody>
                  <a:tcPr/>
                </a:tc>
                <a:tc>
                  <a:txBody>
                    <a:bodyPr/>
                    <a:lstStyle/>
                    <a:p>
                      <a:r>
                        <a:rPr lang="en-US" sz="1400" dirty="0"/>
                        <a:t>0.86</a:t>
                      </a:r>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0.44</a:t>
                      </a:r>
                    </a:p>
                  </a:txBody>
                  <a:tcPr/>
                </a:tc>
                <a:tc>
                  <a:txBody>
                    <a:bodyPr/>
                    <a:lstStyle/>
                    <a:p>
                      <a:r>
                        <a:rPr lang="en-US" sz="1400" dirty="0"/>
                        <a:t>0.53</a:t>
                      </a:r>
                    </a:p>
                  </a:txBody>
                  <a:tcPr/>
                </a:tc>
                <a:tc>
                  <a:txBody>
                    <a:bodyPr/>
                    <a:lstStyle/>
                    <a:p>
                      <a:r>
                        <a:rPr lang="en-US" sz="1400" dirty="0"/>
                        <a:t>0.46</a:t>
                      </a:r>
                    </a:p>
                  </a:txBody>
                  <a:tcPr/>
                </a:tc>
                <a:tc>
                  <a:txBody>
                    <a:bodyPr/>
                    <a:lstStyle/>
                    <a:p>
                      <a:r>
                        <a:rPr lang="en-US" sz="1400" dirty="0"/>
                        <a:t>0.47</a:t>
                      </a:r>
                    </a:p>
                  </a:txBody>
                  <a:tcPr/>
                </a:tc>
                <a:tc>
                  <a:txBody>
                    <a:bodyPr/>
                    <a:lstStyle/>
                    <a:p>
                      <a:r>
                        <a:rPr lang="en-US" sz="1400" dirty="0"/>
                        <a:t>0.57</a:t>
                      </a:r>
                    </a:p>
                  </a:txBody>
                  <a:tcPr/>
                </a:tc>
                <a:tc>
                  <a:txBody>
                    <a:bodyPr/>
                    <a:lstStyle/>
                    <a:p>
                      <a:r>
                        <a:rPr lang="en-US" sz="1400" dirty="0"/>
                        <a:t>0.58</a:t>
                      </a:r>
                    </a:p>
                  </a:txBody>
                  <a:tcPr/>
                </a:tc>
                <a:tc>
                  <a:txBody>
                    <a:bodyPr/>
                    <a:lstStyle/>
                    <a:p>
                      <a:r>
                        <a:rPr lang="en-US" sz="1400" dirty="0"/>
                        <a:t>0.49</a:t>
                      </a:r>
                    </a:p>
                  </a:txBody>
                  <a:tcPr/>
                </a:tc>
                <a:tc>
                  <a:txBody>
                    <a:bodyPr/>
                    <a:lstStyle/>
                    <a:p>
                      <a:r>
                        <a:rPr lang="en-US" sz="1400" dirty="0"/>
                        <a:t>0.65</a:t>
                      </a:r>
                    </a:p>
                  </a:txBody>
                  <a:tcPr/>
                </a:tc>
                <a:extLst>
                  <a:ext uri="{0D108BD9-81ED-4DB2-BD59-A6C34878D82A}">
                    <a16:rowId xmlns:a16="http://schemas.microsoft.com/office/drawing/2014/main" val="115023249"/>
                  </a:ext>
                </a:extLst>
              </a:tr>
              <a:tr h="370840">
                <a:tc>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0.47</a:t>
                      </a:r>
                    </a:p>
                  </a:txBody>
                  <a:tcPr/>
                </a:tc>
                <a:tc>
                  <a:txBody>
                    <a:bodyPr/>
                    <a:lstStyle/>
                    <a:p>
                      <a:r>
                        <a:rPr lang="en-US" sz="1400" dirty="0"/>
                        <a:t>0.35</a:t>
                      </a:r>
                    </a:p>
                  </a:txBody>
                  <a:tcPr/>
                </a:tc>
                <a:tc>
                  <a:txBody>
                    <a:bodyPr/>
                    <a:lstStyle/>
                    <a:p>
                      <a:r>
                        <a:rPr lang="en-US" sz="1400" dirty="0"/>
                        <a:t>0.25</a:t>
                      </a:r>
                    </a:p>
                  </a:txBody>
                  <a:tcPr/>
                </a:tc>
                <a:tc>
                  <a:txBody>
                    <a:bodyPr/>
                    <a:lstStyle/>
                    <a:p>
                      <a:r>
                        <a:rPr lang="en-US" sz="1400" dirty="0"/>
                        <a:t>0.24</a:t>
                      </a:r>
                    </a:p>
                  </a:txBody>
                  <a:tcPr/>
                </a:tc>
                <a:tc>
                  <a:txBody>
                    <a:bodyPr/>
                    <a:lstStyle/>
                    <a:p>
                      <a:r>
                        <a:rPr lang="en-US" sz="1400" dirty="0"/>
                        <a:t>0.29</a:t>
                      </a:r>
                    </a:p>
                  </a:txBody>
                  <a:tcPr/>
                </a:tc>
                <a:tc>
                  <a:txBody>
                    <a:bodyPr/>
                    <a:lstStyle/>
                    <a:p>
                      <a:r>
                        <a:rPr lang="en-US" sz="1400" dirty="0"/>
                        <a:t>0.33</a:t>
                      </a:r>
                    </a:p>
                  </a:txBody>
                  <a:tcPr/>
                </a:tc>
                <a:tc>
                  <a:txBody>
                    <a:bodyPr/>
                    <a:lstStyle/>
                    <a:p>
                      <a:r>
                        <a:rPr lang="en-US" sz="1400" dirty="0"/>
                        <a:t>0.44</a:t>
                      </a:r>
                    </a:p>
                  </a:txBody>
                  <a:tcPr/>
                </a:tc>
                <a:tc>
                  <a:txBody>
                    <a:bodyPr/>
                    <a:lstStyle/>
                    <a:p>
                      <a:r>
                        <a:rPr lang="en-US" sz="1400" dirty="0"/>
                        <a:t>0.35</a:t>
                      </a:r>
                    </a:p>
                  </a:txBody>
                  <a:tcPr/>
                </a:tc>
                <a:tc>
                  <a:txBody>
                    <a:bodyPr/>
                    <a:lstStyle/>
                    <a:p>
                      <a:r>
                        <a:rPr lang="en-US" sz="1400" dirty="0"/>
                        <a:t>0.33</a:t>
                      </a:r>
                    </a:p>
                  </a:txBody>
                  <a:tcPr/>
                </a:tc>
                <a:tc>
                  <a:txBody>
                    <a:bodyPr/>
                    <a:lstStyle/>
                    <a:p>
                      <a:r>
                        <a:rPr lang="en-US" sz="1400" dirty="0"/>
                        <a:t>0.44</a:t>
                      </a:r>
                    </a:p>
                  </a:txBody>
                  <a:tcPr/>
                </a:tc>
                <a:extLst>
                  <a:ext uri="{0D108BD9-81ED-4DB2-BD59-A6C34878D82A}">
                    <a16:rowId xmlns:a16="http://schemas.microsoft.com/office/drawing/2014/main" val="2243537014"/>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0.86</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0.93</a:t>
                      </a:r>
                    </a:p>
                  </a:txBody>
                  <a:tcPr/>
                </a:tc>
                <a:tc>
                  <a:txBody>
                    <a:bodyPr/>
                    <a:lstStyle/>
                    <a:p>
                      <a:r>
                        <a:rPr lang="en-US" sz="1400" dirty="0"/>
                        <a:t>0.91</a:t>
                      </a:r>
                    </a:p>
                  </a:txBody>
                  <a:tcPr/>
                </a:tc>
                <a:tc>
                  <a:txBody>
                    <a:bodyPr/>
                    <a:lstStyle/>
                    <a:p>
                      <a:r>
                        <a:rPr lang="en-US" sz="1400" dirty="0"/>
                        <a:t>0.92</a:t>
                      </a:r>
                    </a:p>
                  </a:txBody>
                  <a:tcPr/>
                </a:tc>
                <a:extLst>
                  <a:ext uri="{0D108BD9-81ED-4DB2-BD59-A6C34878D82A}">
                    <a16:rowId xmlns:a16="http://schemas.microsoft.com/office/drawing/2014/main" val="3561370818"/>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0.44</a:t>
                      </a:r>
                    </a:p>
                  </a:txBody>
                  <a:tcPr/>
                </a:tc>
                <a:tc>
                  <a:txBody>
                    <a:bodyPr/>
                    <a:lstStyle/>
                    <a:p>
                      <a:r>
                        <a:rPr lang="en-US" sz="1400" dirty="0"/>
                        <a:t>0.47</a:t>
                      </a:r>
                    </a:p>
                  </a:txBody>
                  <a:tcPr/>
                </a:tc>
                <a:tc>
                  <a:txBody>
                    <a:bodyPr/>
                    <a:lstStyle/>
                    <a:p>
                      <a:r>
                        <a:rPr lang="en-US" sz="1400" dirty="0"/>
                        <a:t>0.3</a:t>
                      </a:r>
                    </a:p>
                  </a:txBody>
                  <a:tcPr/>
                </a:tc>
                <a:tc>
                  <a:txBody>
                    <a:bodyPr/>
                    <a:lstStyle/>
                    <a:p>
                      <a:r>
                        <a:rPr lang="en-US" sz="1400" dirty="0"/>
                        <a:t>0.37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0.31</a:t>
                      </a:r>
                    </a:p>
                  </a:txBody>
                  <a:tcPr/>
                </a:tc>
                <a:tc>
                  <a:txBody>
                    <a:bodyPr/>
                    <a:lstStyle/>
                    <a:p>
                      <a:r>
                        <a:rPr lang="en-US" sz="1400" dirty="0"/>
                        <a:t>0.4</a:t>
                      </a:r>
                    </a:p>
                  </a:txBody>
                  <a:tcPr/>
                </a:tc>
                <a:tc>
                  <a:txBody>
                    <a:bodyPr/>
                    <a:lstStyle/>
                    <a:p>
                      <a:r>
                        <a:rPr lang="en-US" sz="1400" dirty="0"/>
                        <a:t>0.47</a:t>
                      </a:r>
                    </a:p>
                  </a:txBody>
                  <a:tcPr/>
                </a:tc>
                <a:tc>
                  <a:txBody>
                    <a:bodyPr/>
                    <a:lstStyle/>
                    <a:p>
                      <a:r>
                        <a:rPr lang="en-US" sz="1400" dirty="0"/>
                        <a:t>0.36</a:t>
                      </a:r>
                    </a:p>
                  </a:txBody>
                  <a:tcPr/>
                </a:tc>
                <a:tc>
                  <a:txBody>
                    <a:bodyPr/>
                    <a:lstStyle/>
                    <a:p>
                      <a:r>
                        <a:rPr lang="en-US" sz="1400" dirty="0"/>
                        <a:t>0.44</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1297973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424038-10A1-4990-A910-1CF4AA8B6CAA}"/>
              </a:ext>
            </a:extLst>
          </p:cNvPr>
          <p:cNvSpPr/>
          <p:nvPr/>
        </p:nvSpPr>
        <p:spPr>
          <a:xfrm>
            <a:off x="64655" y="0"/>
            <a:ext cx="11961090" cy="830997"/>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a:t>
            </a:r>
          </a:p>
          <a:p>
            <a:pPr marL="285750" indent="-285750">
              <a:buFont typeface="Arial" panose="020B0604020202020204" pitchFamily="34" charset="0"/>
              <a:buChar char="•"/>
            </a:pPr>
            <a:r>
              <a:rPr lang="en-US" sz="1600" dirty="0">
                <a:solidFill>
                  <a:srgbClr val="FF0000"/>
                </a:solidFill>
              </a:rPr>
              <a:t>Look at classification accuracy for soy vs </a:t>
            </a:r>
            <a:r>
              <a:rPr lang="en-US" sz="1600" dirty="0" err="1">
                <a:solidFill>
                  <a:srgbClr val="FF0000"/>
                </a:solidFill>
              </a:rPr>
              <a:t>nonsoy</a:t>
            </a:r>
            <a:r>
              <a:rPr lang="en-US" sz="1600" dirty="0">
                <a:solidFill>
                  <a:srgbClr val="FF0000"/>
                </a:solidFill>
              </a:rPr>
              <a:t> </a:t>
            </a:r>
            <a:r>
              <a:rPr lang="en-US" sz="1600" dirty="0" err="1">
                <a:solidFill>
                  <a:srgbClr val="FF0000"/>
                </a:solidFill>
              </a:rPr>
              <a:t>agri</a:t>
            </a:r>
            <a:r>
              <a:rPr lang="en-US" sz="1600" dirty="0">
                <a:solidFill>
                  <a:srgbClr val="FF0000"/>
                </a:solidFill>
              </a:rPr>
              <a:t> (lump SC and DC into a single category) </a:t>
            </a:r>
          </a:p>
          <a:p>
            <a:pPr marL="285750" indent="-285750">
              <a:buFont typeface="Arial" panose="020B0604020202020204" pitchFamily="34" charset="0"/>
              <a:buChar char="•"/>
            </a:pPr>
            <a:r>
              <a:rPr lang="en-US" sz="1600" dirty="0">
                <a:solidFill>
                  <a:srgbClr val="FF0000"/>
                </a:solidFill>
              </a:rPr>
              <a:t>Since DC is so much more accurate, report information only for DC crops?</a:t>
            </a:r>
          </a:p>
        </p:txBody>
      </p:sp>
    </p:spTree>
    <p:extLst>
      <p:ext uri="{BB962C8B-B14F-4D97-AF65-F5344CB8AC3E}">
        <p14:creationId xmlns:p14="http://schemas.microsoft.com/office/powerpoint/2010/main" val="1840773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2F290-A418-4658-877E-5C279A946DBB}"/>
              </a:ext>
            </a:extLst>
          </p:cNvPr>
          <p:cNvPicPr>
            <a:picLocks noChangeAspect="1"/>
          </p:cNvPicPr>
          <p:nvPr/>
        </p:nvPicPr>
        <p:blipFill rotWithShape="1">
          <a:blip r:embed="rId2"/>
          <a:srcRect l="44038" t="32137" r="6894" b="44781"/>
          <a:stretch/>
        </p:blipFill>
        <p:spPr>
          <a:xfrm>
            <a:off x="1941948" y="4483011"/>
            <a:ext cx="8975497" cy="2374989"/>
          </a:xfrm>
          <a:prstGeom prst="rect">
            <a:avLst/>
          </a:prstGeom>
        </p:spPr>
      </p:pic>
      <p:sp>
        <p:nvSpPr>
          <p:cNvPr id="3" name="Rectangle 2">
            <a:extLst>
              <a:ext uri="{FF2B5EF4-FFF2-40B4-BE49-F238E27FC236}">
                <a16:creationId xmlns:a16="http://schemas.microsoft.com/office/drawing/2014/main" id="{0CF9E686-9690-4FB7-98C8-69E394701A2C}"/>
              </a:ext>
            </a:extLst>
          </p:cNvPr>
          <p:cNvSpPr/>
          <p:nvPr/>
        </p:nvSpPr>
        <p:spPr>
          <a:xfrm>
            <a:off x="0" y="0"/>
            <a:ext cx="12192000" cy="2062103"/>
          </a:xfrm>
          <a:prstGeom prst="rect">
            <a:avLst/>
          </a:prstGeom>
        </p:spPr>
        <p:txBody>
          <a:bodyPr wrap="square">
            <a:spAutoFit/>
          </a:bodyPr>
          <a:lstStyle/>
          <a:p>
            <a:r>
              <a:rPr lang="en-US" sz="1600" dirty="0"/>
              <a:t>(Zhong et al, 2016) : mapped soy and corn with phenology in Parana</a:t>
            </a:r>
          </a:p>
          <a:p>
            <a:endParaRPr lang="en-US" sz="1600" dirty="0"/>
          </a:p>
          <a:p>
            <a:pPr marL="285750" indent="-285750">
              <a:buFont typeface="Arial" panose="020B0604020202020204" pitchFamily="34" charset="0"/>
              <a:buChar char="•"/>
            </a:pPr>
            <a:r>
              <a:rPr lang="en-US" sz="1600" dirty="0"/>
              <a:t>MODIS data inputs to derive vegetation phenology parameters using (</a:t>
            </a:r>
            <a:r>
              <a:rPr lang="en-US" sz="1600" dirty="0" err="1"/>
              <a:t>Soudani</a:t>
            </a:r>
            <a:r>
              <a:rPr lang="en-US" sz="1600" dirty="0"/>
              <a:t> et al, 2008)’s asymmetric double sigmoid function</a:t>
            </a:r>
          </a:p>
          <a:p>
            <a:pPr marL="285750" indent="-285750">
              <a:buFont typeface="Arial" panose="020B0604020202020204" pitchFamily="34" charset="0"/>
              <a:buChar char="•"/>
            </a:pPr>
            <a:r>
              <a:rPr lang="en-US" sz="1600" dirty="0"/>
              <a:t>Vegetation phenology parameters were used as input data to decision tree classifier</a:t>
            </a:r>
          </a:p>
          <a:p>
            <a:pPr marL="285750" indent="-285750">
              <a:buFont typeface="Arial" panose="020B0604020202020204" pitchFamily="34" charset="0"/>
              <a:buChar char="•"/>
            </a:pPr>
            <a:r>
              <a:rPr lang="en-US" sz="1600" dirty="0"/>
              <a:t>Classification results were biased on topography – scattered crop fields in mountainous regions with dense natural vegetation tend to be overlooked</a:t>
            </a:r>
          </a:p>
          <a:p>
            <a:pPr marL="285750" indent="-285750">
              <a:buFont typeface="Arial" panose="020B0604020202020204" pitchFamily="34" charset="0"/>
              <a:buChar char="•"/>
            </a:pPr>
            <a:r>
              <a:rPr lang="en-US" sz="1600" dirty="0">
                <a:solidFill>
                  <a:srgbClr val="FF0000"/>
                </a:solidFill>
              </a:rPr>
              <a:t>TAKEAWAY: improvement using different inputs based on MODIS bands is only incremental, can’t get up to ~80% accuracy. Revisit the use of phenology metrics in classification?</a:t>
            </a:r>
          </a:p>
        </p:txBody>
      </p:sp>
      <p:pic>
        <p:nvPicPr>
          <p:cNvPr id="4" name="Picture 3">
            <a:extLst>
              <a:ext uri="{FF2B5EF4-FFF2-40B4-BE49-F238E27FC236}">
                <a16:creationId xmlns:a16="http://schemas.microsoft.com/office/drawing/2014/main" id="{D75EDA12-228F-4E0D-A754-9A64668B2563}"/>
              </a:ext>
            </a:extLst>
          </p:cNvPr>
          <p:cNvPicPr>
            <a:picLocks noChangeAspect="1"/>
          </p:cNvPicPr>
          <p:nvPr/>
        </p:nvPicPr>
        <p:blipFill rotWithShape="1">
          <a:blip r:embed="rId3"/>
          <a:srcRect l="29166" t="52525" r="52349" b="43165"/>
          <a:stretch/>
        </p:blipFill>
        <p:spPr>
          <a:xfrm>
            <a:off x="427116" y="2262644"/>
            <a:ext cx="6002581" cy="787222"/>
          </a:xfrm>
          <a:prstGeom prst="rect">
            <a:avLst/>
          </a:prstGeom>
        </p:spPr>
      </p:pic>
      <p:pic>
        <p:nvPicPr>
          <p:cNvPr id="5" name="Picture 4">
            <a:extLst>
              <a:ext uri="{FF2B5EF4-FFF2-40B4-BE49-F238E27FC236}">
                <a16:creationId xmlns:a16="http://schemas.microsoft.com/office/drawing/2014/main" id="{283CAC06-D38D-4007-9669-DD3A86CEDE8D}"/>
              </a:ext>
            </a:extLst>
          </p:cNvPr>
          <p:cNvPicPr>
            <a:picLocks noChangeAspect="1"/>
          </p:cNvPicPr>
          <p:nvPr/>
        </p:nvPicPr>
        <p:blipFill rotWithShape="1">
          <a:blip r:embed="rId4"/>
          <a:srcRect l="20985" t="46330" r="55303" b="24310"/>
          <a:stretch/>
        </p:blipFill>
        <p:spPr>
          <a:xfrm>
            <a:off x="6179126" y="1738788"/>
            <a:ext cx="4293312" cy="2990230"/>
          </a:xfrm>
          <a:prstGeom prst="rect">
            <a:avLst/>
          </a:prstGeom>
        </p:spPr>
      </p:pic>
    </p:spTree>
    <p:extLst>
      <p:ext uri="{BB962C8B-B14F-4D97-AF65-F5344CB8AC3E}">
        <p14:creationId xmlns:p14="http://schemas.microsoft.com/office/powerpoint/2010/main" val="630696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53CFA8-77CE-49BA-B5AC-12139DDCD4EB}"/>
              </a:ext>
            </a:extLst>
          </p:cNvPr>
          <p:cNvPicPr>
            <a:picLocks noChangeAspect="1"/>
          </p:cNvPicPr>
          <p:nvPr/>
        </p:nvPicPr>
        <p:blipFill rotWithShape="1">
          <a:blip r:embed="rId2"/>
          <a:srcRect l="31057" t="18633" r="38637" b="11245"/>
          <a:stretch/>
        </p:blipFill>
        <p:spPr>
          <a:xfrm>
            <a:off x="6991928" y="0"/>
            <a:ext cx="5301674" cy="6900181"/>
          </a:xfrm>
          <a:prstGeom prst="rect">
            <a:avLst/>
          </a:prstGeom>
        </p:spPr>
      </p:pic>
      <p:sp>
        <p:nvSpPr>
          <p:cNvPr id="3" name="Rectangle 2">
            <a:extLst>
              <a:ext uri="{FF2B5EF4-FFF2-40B4-BE49-F238E27FC236}">
                <a16:creationId xmlns:a16="http://schemas.microsoft.com/office/drawing/2014/main" id="{6EBFE5A0-5819-4625-8284-0D2ECE862461}"/>
              </a:ext>
            </a:extLst>
          </p:cNvPr>
          <p:cNvSpPr/>
          <p:nvPr/>
        </p:nvSpPr>
        <p:spPr>
          <a:xfrm>
            <a:off x="-1" y="-1"/>
            <a:ext cx="7222837" cy="6494085"/>
          </a:xfrm>
          <a:prstGeom prst="rect">
            <a:avLst/>
          </a:prstGeom>
        </p:spPr>
        <p:txBody>
          <a:bodyPr wrap="square">
            <a:spAutoFit/>
          </a:bodyPr>
          <a:lstStyle/>
          <a:p>
            <a:r>
              <a:rPr lang="en-US" sz="1600" dirty="0"/>
              <a:t>(Zhong et al, 2016) : mapped soy and corn with phenology in Parana</a:t>
            </a:r>
          </a:p>
          <a:p>
            <a:endParaRPr lang="en-US" sz="1600" dirty="0"/>
          </a:p>
          <a:p>
            <a:r>
              <a:rPr lang="en-US" sz="1600" b="1" dirty="0"/>
              <a:t>Process</a:t>
            </a:r>
          </a:p>
          <a:p>
            <a:pPr marL="285750" indent="-285750">
              <a:buFont typeface="Arial" panose="020B0604020202020204" pitchFamily="34" charset="0"/>
              <a:buChar char="•"/>
            </a:pPr>
            <a:r>
              <a:rPr lang="en-US" sz="1600" dirty="0"/>
              <a:t>They trained on the phenological parameters themselves, but also on surface reflectance at specific phenological stages. This is because using phenological stages alone is subject to inter-annual and inter-regional variation in the crop calendar, so the dynamics of spectral properties might be more reliable. SWIR can separate corn from soy; it represents canopy water content. </a:t>
            </a:r>
          </a:p>
          <a:p>
            <a:pPr marL="285750" indent="-285750">
              <a:buFont typeface="Arial" panose="020B0604020202020204" pitchFamily="34" charset="0"/>
              <a:buChar char="•"/>
            </a:pPr>
            <a:r>
              <a:rPr lang="en-US" sz="1600" dirty="0"/>
              <a:t>Input data (</a:t>
            </a:r>
            <a:r>
              <a:rPr lang="en-US" sz="1600" dirty="0" err="1"/>
              <a:t>pheno</a:t>
            </a:r>
            <a:r>
              <a:rPr lang="en-US" sz="1600" dirty="0"/>
              <a:t>-spectral):</a:t>
            </a:r>
          </a:p>
          <a:p>
            <a:pPr marL="742950" lvl="1" indent="-285750">
              <a:buFont typeface="Arial" panose="020B0604020202020204" pitchFamily="34" charset="0"/>
              <a:buChar char="•"/>
            </a:pPr>
            <a:r>
              <a:rPr lang="en-US" sz="1600" dirty="0"/>
              <a:t>Shortwave infrared (Band 6 of MODIS) at D1 to D4, 1628 – 1652nm</a:t>
            </a:r>
          </a:p>
          <a:p>
            <a:pPr marL="742950" lvl="1" indent="-285750">
              <a:buFont typeface="Arial" panose="020B0604020202020204" pitchFamily="34" charset="0"/>
              <a:buChar char="•"/>
            </a:pPr>
            <a:r>
              <a:rPr lang="en-US" sz="1600" dirty="0"/>
              <a:t>Amplitude between baseline EVI and peak EVI</a:t>
            </a:r>
          </a:p>
          <a:p>
            <a:pPr marL="742950" lvl="1" indent="-285750">
              <a:buFont typeface="Arial" panose="020B0604020202020204" pitchFamily="34" charset="0"/>
              <a:buChar char="•"/>
            </a:pPr>
            <a:r>
              <a:rPr lang="en-US" sz="1600" dirty="0"/>
              <a:t>Di, Dd, D1 to D4 (the actual dates)</a:t>
            </a:r>
          </a:p>
          <a:p>
            <a:pPr marL="742950" lvl="1" indent="-285750">
              <a:buFont typeface="Arial" panose="020B0604020202020204" pitchFamily="34" charset="0"/>
              <a:buChar char="•"/>
            </a:pPr>
            <a:r>
              <a:rPr lang="en-US" sz="1600" dirty="0"/>
              <a:t>G14 (difference between D4 and D1, i.e. length of growing season)</a:t>
            </a:r>
          </a:p>
          <a:p>
            <a:pPr marL="742950" lvl="1" indent="-285750">
              <a:buFont typeface="Arial" panose="020B0604020202020204" pitchFamily="34" charset="0"/>
              <a:buChar char="•"/>
            </a:pPr>
            <a:r>
              <a:rPr lang="en-US" sz="1600" dirty="0"/>
              <a:t>P, q: rate of change parameters of the increasing and decreasing segments in the EVI</a:t>
            </a:r>
          </a:p>
          <a:p>
            <a:pPr marL="285750" indent="-285750">
              <a:buFont typeface="Arial" panose="020B0604020202020204" pitchFamily="34" charset="0"/>
              <a:buChar char="•"/>
            </a:pPr>
            <a:r>
              <a:rPr lang="en-US" sz="1600" dirty="0"/>
              <a:t>Manually made the decision tree classifier</a:t>
            </a:r>
          </a:p>
          <a:p>
            <a:pPr marL="285750" indent="-285750">
              <a:buFont typeface="Arial" panose="020B0604020202020204" pitchFamily="34" charset="0"/>
              <a:buChar char="•"/>
            </a:pPr>
            <a:endParaRPr lang="en-US" sz="1600" dirty="0"/>
          </a:p>
          <a:p>
            <a:r>
              <a:rPr lang="en-US" sz="1600" b="1" dirty="0"/>
              <a:t>My version’s input data:</a:t>
            </a:r>
          </a:p>
          <a:p>
            <a:pPr marL="285750" indent="-285750">
              <a:buFont typeface="Arial" panose="020B0604020202020204" pitchFamily="34" charset="0"/>
              <a:buChar char="•"/>
            </a:pPr>
            <a:r>
              <a:rPr lang="en-US" sz="1600" dirty="0"/>
              <a:t>Previously calculated phenological params</a:t>
            </a:r>
          </a:p>
          <a:p>
            <a:pPr marL="742950" lvl="1" indent="-285750">
              <a:buFont typeface="Arial" panose="020B0604020202020204" pitchFamily="34" charset="0"/>
              <a:buChar char="•"/>
            </a:pPr>
            <a:r>
              <a:rPr lang="en-US" sz="1600" dirty="0"/>
              <a:t>Amplitude of fitted EVI timeseries</a:t>
            </a:r>
          </a:p>
          <a:p>
            <a:pPr marL="742950" lvl="1" indent="-285750">
              <a:buFont typeface="Arial" panose="020B0604020202020204" pitchFamily="34" charset="0"/>
              <a:buChar char="•"/>
            </a:pPr>
            <a:r>
              <a:rPr lang="en-US" sz="1600" dirty="0"/>
              <a:t>Peak DOY</a:t>
            </a:r>
          </a:p>
          <a:p>
            <a:pPr marL="742950" lvl="1" indent="-285750">
              <a:buFont typeface="Arial" panose="020B0604020202020204" pitchFamily="34" charset="0"/>
              <a:buChar char="•"/>
            </a:pPr>
            <a:r>
              <a:rPr lang="en-US" sz="1600" dirty="0"/>
              <a:t>Quarter period</a:t>
            </a:r>
          </a:p>
          <a:p>
            <a:pPr marL="742950" lvl="1" indent="-285750">
              <a:buFont typeface="Arial" panose="020B0604020202020204" pitchFamily="34" charset="0"/>
              <a:buChar char="•"/>
            </a:pPr>
            <a:r>
              <a:rPr lang="en-US" sz="1600" dirty="0"/>
              <a:t>Value of EVI at peak</a:t>
            </a:r>
          </a:p>
          <a:p>
            <a:pPr marL="742950" lvl="1" indent="-285750">
              <a:buFont typeface="Arial" panose="020B0604020202020204" pitchFamily="34" charset="0"/>
              <a:buChar char="•"/>
            </a:pPr>
            <a:r>
              <a:rPr lang="en-US" sz="1600" dirty="0"/>
              <a:t>Peak2 – peak1</a:t>
            </a:r>
          </a:p>
          <a:p>
            <a:pPr marL="285750" indent="-285750">
              <a:buFont typeface="Arial" panose="020B0604020202020204" pitchFamily="34" charset="0"/>
              <a:buChar char="•"/>
            </a:pPr>
            <a:r>
              <a:rPr lang="en-US" sz="1600" dirty="0"/>
              <a:t>MODIS spectral reflectance at min1, infl1, peak, infl2, min2 (different stages of the crop cycle)</a:t>
            </a:r>
          </a:p>
        </p:txBody>
      </p:sp>
    </p:spTree>
    <p:extLst>
      <p:ext uri="{BB962C8B-B14F-4D97-AF65-F5344CB8AC3E}">
        <p14:creationId xmlns:p14="http://schemas.microsoft.com/office/powerpoint/2010/main" val="594828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2739211"/>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dirty="0"/>
              <a:t>Use only ‘useful’ bands and times of year as input data</a:t>
            </a:r>
          </a:p>
        </p:txBody>
      </p:sp>
      <p:pic>
        <p:nvPicPr>
          <p:cNvPr id="3" name="Picture 2">
            <a:extLst>
              <a:ext uri="{FF2B5EF4-FFF2-40B4-BE49-F238E27FC236}">
                <a16:creationId xmlns:a16="http://schemas.microsoft.com/office/drawing/2014/main" id="{A123CBF2-E811-4F0C-96CF-E114C50EA56B}"/>
              </a:ext>
            </a:extLst>
          </p:cNvPr>
          <p:cNvPicPr>
            <a:picLocks noChangeAspect="1"/>
          </p:cNvPicPr>
          <p:nvPr/>
        </p:nvPicPr>
        <p:blipFill>
          <a:blip r:embed="rId2"/>
          <a:stretch>
            <a:fillRect/>
          </a:stretch>
        </p:blipFill>
        <p:spPr>
          <a:xfrm>
            <a:off x="1552073" y="1486969"/>
            <a:ext cx="5910987" cy="3647924"/>
          </a:xfrm>
          <a:prstGeom prst="rect">
            <a:avLst/>
          </a:prstGeom>
        </p:spPr>
      </p:pic>
      <p:sp>
        <p:nvSpPr>
          <p:cNvPr id="4" name="Rectangle 3">
            <a:extLst>
              <a:ext uri="{FF2B5EF4-FFF2-40B4-BE49-F238E27FC236}">
                <a16:creationId xmlns:a16="http://schemas.microsoft.com/office/drawing/2014/main" id="{2A421685-9526-4D98-8B72-5DF7ABAFAE2A}"/>
              </a:ext>
            </a:extLst>
          </p:cNvPr>
          <p:cNvSpPr/>
          <p:nvPr/>
        </p:nvSpPr>
        <p:spPr>
          <a:xfrm>
            <a:off x="7694190" y="2642769"/>
            <a:ext cx="3742859" cy="1077218"/>
          </a:xfrm>
          <a:prstGeom prst="rect">
            <a:avLst/>
          </a:prstGeom>
        </p:spPr>
        <p:txBody>
          <a:bodyPr wrap="square">
            <a:spAutoFit/>
          </a:bodyPr>
          <a:lstStyle/>
          <a:p>
            <a:r>
              <a:rPr lang="en-US" sz="1600" dirty="0"/>
              <a:t>Use two sets of input data: </a:t>
            </a:r>
          </a:p>
          <a:p>
            <a:pPr marL="285750" indent="-285750">
              <a:buFont typeface="Arial" panose="020B0604020202020204" pitchFamily="34" charset="0"/>
              <a:buChar char="•"/>
            </a:pPr>
            <a:r>
              <a:rPr lang="en-US" sz="1600" dirty="0"/>
              <a:t>Band1 and band2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29097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830997"/>
          </a:xfrm>
          <a:prstGeom prst="rect">
            <a:avLst/>
          </a:prstGeom>
          <a:noFill/>
        </p:spPr>
        <p:txBody>
          <a:bodyPr wrap="square" rtlCol="0">
            <a:spAutoFit/>
          </a:bodyPr>
          <a:lstStyle/>
          <a:p>
            <a:r>
              <a:rPr lang="en-US" sz="1600" b="1" dirty="0" err="1"/>
              <a:t>Soymaps</a:t>
            </a:r>
            <a:endParaRPr lang="en-US" sz="1600" b="1" dirty="0"/>
          </a:p>
          <a:p>
            <a:pPr marL="285750" indent="-285750">
              <a:buFont typeface="Arial" panose="020B0604020202020204" pitchFamily="34" charset="0"/>
              <a:buChar char="•"/>
            </a:pPr>
            <a:r>
              <a:rPr lang="en-US" sz="1600" dirty="0"/>
              <a:t>Evaluate not only for Planet images (which are heavy on DC and therefore give overly optimistic estimate of accuracy), but also produce confusion matrix from the actual sample points </a:t>
            </a:r>
          </a:p>
        </p:txBody>
      </p:sp>
      <p:graphicFrame>
        <p:nvGraphicFramePr>
          <p:cNvPr id="6" name="Table 5">
            <a:extLst>
              <a:ext uri="{FF2B5EF4-FFF2-40B4-BE49-F238E27FC236}">
                <a16:creationId xmlns:a16="http://schemas.microsoft.com/office/drawing/2014/main" id="{95151EBF-FD8F-409C-AE1C-6281F15266AC}"/>
              </a:ext>
            </a:extLst>
          </p:cNvPr>
          <p:cNvGraphicFramePr>
            <a:graphicFrameLocks noGrp="1"/>
          </p:cNvGraphicFramePr>
          <p:nvPr>
            <p:extLst>
              <p:ext uri="{D42A27DB-BD31-4B8C-83A1-F6EECF244321}">
                <p14:modId xmlns:p14="http://schemas.microsoft.com/office/powerpoint/2010/main" val="1502019632"/>
              </p:ext>
            </p:extLst>
          </p:nvPr>
        </p:nvGraphicFramePr>
        <p:xfrm>
          <a:off x="221972" y="1427480"/>
          <a:ext cx="11748056" cy="4003040"/>
        </p:xfrm>
        <a:graphic>
          <a:graphicData uri="http://schemas.openxmlformats.org/drawingml/2006/table">
            <a:tbl>
              <a:tblPr firstRow="1" bandRow="1">
                <a:tableStyleId>{5C22544A-7EE6-4342-B048-85BDC9FD1C3A}</a:tableStyleId>
              </a:tblPr>
              <a:tblGrid>
                <a:gridCol w="1406266">
                  <a:extLst>
                    <a:ext uri="{9D8B030D-6E8A-4147-A177-3AD203B41FA5}">
                      <a16:colId xmlns:a16="http://schemas.microsoft.com/office/drawing/2014/main" val="2552527731"/>
                    </a:ext>
                  </a:extLst>
                </a:gridCol>
                <a:gridCol w="778362">
                  <a:extLst>
                    <a:ext uri="{9D8B030D-6E8A-4147-A177-3AD203B41FA5}">
                      <a16:colId xmlns:a16="http://schemas.microsoft.com/office/drawing/2014/main" val="2417900359"/>
                    </a:ext>
                  </a:extLst>
                </a:gridCol>
                <a:gridCol w="1290032">
                  <a:extLst>
                    <a:ext uri="{9D8B030D-6E8A-4147-A177-3AD203B41FA5}">
                      <a16:colId xmlns:a16="http://schemas.microsoft.com/office/drawing/2014/main" val="3360875115"/>
                    </a:ext>
                  </a:extLst>
                </a:gridCol>
                <a:gridCol w="1221229">
                  <a:extLst>
                    <a:ext uri="{9D8B030D-6E8A-4147-A177-3AD203B41FA5}">
                      <a16:colId xmlns:a16="http://schemas.microsoft.com/office/drawing/2014/main" val="249242120"/>
                    </a:ext>
                  </a:extLst>
                </a:gridCol>
                <a:gridCol w="1186828">
                  <a:extLst>
                    <a:ext uri="{9D8B030D-6E8A-4147-A177-3AD203B41FA5}">
                      <a16:colId xmlns:a16="http://schemas.microsoft.com/office/drawing/2014/main" val="3096562265"/>
                    </a:ext>
                  </a:extLst>
                </a:gridCol>
                <a:gridCol w="1462035">
                  <a:extLst>
                    <a:ext uri="{9D8B030D-6E8A-4147-A177-3AD203B41FA5}">
                      <a16:colId xmlns:a16="http://schemas.microsoft.com/office/drawing/2014/main" val="470691178"/>
                    </a:ext>
                  </a:extLst>
                </a:gridCol>
                <a:gridCol w="1530837">
                  <a:extLst>
                    <a:ext uri="{9D8B030D-6E8A-4147-A177-3AD203B41FA5}">
                      <a16:colId xmlns:a16="http://schemas.microsoft.com/office/drawing/2014/main" val="3507708921"/>
                    </a:ext>
                  </a:extLst>
                </a:gridCol>
                <a:gridCol w="1307231">
                  <a:extLst>
                    <a:ext uri="{9D8B030D-6E8A-4147-A177-3AD203B41FA5}">
                      <a16:colId xmlns:a16="http://schemas.microsoft.com/office/drawing/2014/main" val="3848060090"/>
                    </a:ext>
                  </a:extLst>
                </a:gridCol>
                <a:gridCol w="1565236">
                  <a:extLst>
                    <a:ext uri="{9D8B030D-6E8A-4147-A177-3AD203B41FA5}">
                      <a16:colId xmlns:a16="http://schemas.microsoft.com/office/drawing/2014/main" val="18622638"/>
                    </a:ext>
                  </a:extLst>
                </a:gridCol>
              </a:tblGrid>
              <a:tr h="370840">
                <a:tc>
                  <a:txBody>
                    <a:bodyPr/>
                    <a:lstStyle/>
                    <a:p>
                      <a:endParaRPr lang="en-US" sz="1400" dirty="0"/>
                    </a:p>
                  </a:txBody>
                  <a:tcPr/>
                </a:tc>
                <a:tc>
                  <a:txBody>
                    <a:bodyPr/>
                    <a:lstStyle/>
                    <a:p>
                      <a:r>
                        <a:rPr lang="en-US" sz="1400" dirty="0"/>
                        <a:t>Class</a:t>
                      </a:r>
                    </a:p>
                  </a:txBody>
                  <a:tcPr/>
                </a:tc>
                <a:tc>
                  <a:txBody>
                    <a:bodyPr/>
                    <a:lstStyle/>
                    <a:p>
                      <a:r>
                        <a:rPr lang="en-US" sz="1400" dirty="0"/>
                        <a:t>Jake’s</a:t>
                      </a:r>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5</a:t>
                      </a:r>
                    </a:p>
                  </a:txBody>
                  <a:tcPr/>
                </a:tc>
                <a:tc>
                  <a:txBody>
                    <a:bodyPr/>
                    <a:lstStyle/>
                    <a:p>
                      <a:r>
                        <a:rPr lang="en-US" sz="1400" b="1" dirty="0" err="1"/>
                        <a:t>Soymap</a:t>
                      </a:r>
                      <a:r>
                        <a:rPr lang="en-US" sz="1400" b="1" dirty="0"/>
                        <a:t> 6</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reclassed PLOS</a:t>
                      </a:r>
                    </a:p>
                  </a:txBody>
                  <a:tcPr/>
                </a:tc>
                <a:tc>
                  <a:txBody>
                    <a:bodyPr/>
                    <a:lstStyle/>
                    <a:p>
                      <a:r>
                        <a:rPr lang="en-US" sz="1400" b="1" dirty="0" err="1"/>
                        <a:t>Agsat</a:t>
                      </a:r>
                      <a:endParaRPr lang="en-US" sz="1400" b="1"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dirty="0"/>
                        <a:t>Aqua + </a:t>
                      </a:r>
                      <a:r>
                        <a:rPr lang="en-US" sz="1400" dirty="0" err="1"/>
                        <a:t>landsat</a:t>
                      </a:r>
                      <a:endParaRPr lang="en-US" sz="1400" dirty="0"/>
                    </a:p>
                  </a:txBody>
                  <a:tcPr/>
                </a:tc>
                <a:tc>
                  <a:txBody>
                    <a:bodyPr/>
                    <a:lstStyle/>
                    <a:p>
                      <a:r>
                        <a:rPr lang="en-US" sz="1400" dirty="0"/>
                        <a:t>Aqua + </a:t>
                      </a:r>
                      <a:r>
                        <a:rPr lang="en-US" sz="1400" dirty="0" err="1"/>
                        <a:t>landsat</a:t>
                      </a:r>
                      <a:endParaRPr lang="en-US" sz="1400" dirty="0"/>
                    </a:p>
                  </a:txBody>
                  <a:tcPr/>
                </a:tc>
                <a:tc>
                  <a:txBody>
                    <a:bodyPr/>
                    <a:lstStyle/>
                    <a:p>
                      <a:r>
                        <a:rPr lang="en-US" sz="1400" dirty="0"/>
                        <a:t>Aqua</a:t>
                      </a:r>
                    </a:p>
                  </a:txBody>
                  <a:tcPr/>
                </a:tc>
                <a:tc>
                  <a:txBody>
                    <a:bodyPr/>
                    <a:lstStyle/>
                    <a:p>
                      <a:r>
                        <a:rPr lang="en-US" sz="1400" dirty="0"/>
                        <a:t>Aqua B1 + B2, Dec to June</a:t>
                      </a:r>
                    </a:p>
                  </a:txBody>
                  <a:tcPr/>
                </a:tc>
                <a:tc>
                  <a:txBody>
                    <a:bodyPr/>
                    <a:lstStyle/>
                    <a:p>
                      <a:r>
                        <a:rPr lang="en-US" sz="1400" dirty="0"/>
                        <a:t>Aqua EVI, Dec to June</a:t>
                      </a:r>
                    </a:p>
                  </a:txBody>
                  <a:tcPr/>
                </a:tc>
                <a:tc>
                  <a:txBody>
                    <a:bodyPr/>
                    <a:lstStyle/>
                    <a:p>
                      <a:r>
                        <a:rPr lang="en-US" sz="1400" dirty="0"/>
                        <a:t>Aqua EVI, Dec to June</a:t>
                      </a:r>
                    </a:p>
                  </a:txBody>
                  <a:tcPr/>
                </a:tc>
                <a:tc>
                  <a:txBody>
                    <a:bodyPr/>
                    <a:lstStyle/>
                    <a:p>
                      <a:r>
                        <a:rPr lang="en-US" sz="1400" b="1" dirty="0"/>
                        <a:t>Aqua EVI, Dec to June</a:t>
                      </a:r>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76</a:t>
                      </a:r>
                    </a:p>
                  </a:txBody>
                  <a:tcPr/>
                </a:tc>
                <a:tc>
                  <a:txBody>
                    <a:bodyPr/>
                    <a:lstStyle/>
                    <a:p>
                      <a:r>
                        <a:rPr lang="en-US" sz="1400" dirty="0"/>
                        <a:t>76.9</a:t>
                      </a:r>
                    </a:p>
                  </a:txBody>
                  <a:tcPr/>
                </a:tc>
                <a:tc>
                  <a:txBody>
                    <a:bodyPr/>
                    <a:lstStyle/>
                    <a:p>
                      <a:r>
                        <a:rPr lang="en-US" sz="1400" dirty="0"/>
                        <a:t>73.5</a:t>
                      </a:r>
                    </a:p>
                  </a:txBody>
                  <a:tcPr/>
                </a:tc>
                <a:tc>
                  <a:txBody>
                    <a:bodyPr/>
                    <a:lstStyle/>
                    <a:p>
                      <a:r>
                        <a:rPr lang="en-US" sz="1400" dirty="0"/>
                        <a:t>75.2</a:t>
                      </a:r>
                    </a:p>
                  </a:txBody>
                  <a:tcPr/>
                </a:tc>
                <a:tc>
                  <a:txBody>
                    <a:bodyPr/>
                    <a:lstStyle/>
                    <a:p>
                      <a:r>
                        <a:rPr lang="en-US" sz="1400" dirty="0"/>
                        <a:t>76.7</a:t>
                      </a:r>
                    </a:p>
                  </a:txBody>
                  <a:tcPr/>
                </a:tc>
                <a:tc>
                  <a:txBody>
                    <a:bodyPr/>
                    <a:lstStyle/>
                    <a:p>
                      <a:r>
                        <a:rPr lang="en-US" sz="1400" dirty="0"/>
                        <a:t>78.5</a:t>
                      </a:r>
                    </a:p>
                  </a:txBody>
                  <a:tcPr/>
                </a:tc>
                <a:tc>
                  <a:txBody>
                    <a:bodyPr/>
                    <a:lstStyle/>
                    <a:p>
                      <a:r>
                        <a:rPr lang="en-US" sz="1400" b="1" dirty="0"/>
                        <a:t>79.7</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0.51</a:t>
                      </a:r>
                    </a:p>
                  </a:txBody>
                  <a:tcPr/>
                </a:tc>
                <a:tc>
                  <a:txBody>
                    <a:bodyPr/>
                    <a:lstStyle/>
                    <a:p>
                      <a:r>
                        <a:rPr lang="en-US" sz="1400" dirty="0"/>
                        <a:t>0.45</a:t>
                      </a:r>
                    </a:p>
                  </a:txBody>
                  <a:tcPr/>
                </a:tc>
                <a:tc>
                  <a:txBody>
                    <a:bodyPr/>
                    <a:lstStyle/>
                    <a:p>
                      <a:r>
                        <a:rPr lang="en-US" sz="1400" dirty="0"/>
                        <a:t>0.44</a:t>
                      </a:r>
                    </a:p>
                  </a:txBody>
                  <a:tcPr/>
                </a:tc>
                <a:tc>
                  <a:txBody>
                    <a:bodyPr/>
                    <a:lstStyle/>
                    <a:p>
                      <a:r>
                        <a:rPr lang="en-US" sz="1400" dirty="0"/>
                        <a:t>0.52</a:t>
                      </a:r>
                    </a:p>
                  </a:txBody>
                  <a:tcPr/>
                </a:tc>
                <a:tc>
                  <a:txBody>
                    <a:bodyPr/>
                    <a:lstStyle/>
                    <a:p>
                      <a:r>
                        <a:rPr lang="en-US" sz="1400" dirty="0"/>
                        <a:t>0.54</a:t>
                      </a:r>
                    </a:p>
                  </a:txBody>
                  <a:tcPr/>
                </a:tc>
                <a:tc>
                  <a:txBody>
                    <a:bodyPr/>
                    <a:lstStyle/>
                    <a:p>
                      <a:r>
                        <a:rPr lang="en-US" sz="1400" b="1" dirty="0"/>
                        <a:t>0.51</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0.85</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0.82</a:t>
                      </a:r>
                    </a:p>
                  </a:txBody>
                  <a:tcPr/>
                </a:tc>
                <a:tc>
                  <a:txBody>
                    <a:bodyPr/>
                    <a:lstStyle/>
                    <a:p>
                      <a:r>
                        <a:rPr lang="en-US" sz="1400" b="1" dirty="0"/>
                        <a:t>0.84</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0.44</a:t>
                      </a:r>
                    </a:p>
                  </a:txBody>
                  <a:tcPr/>
                </a:tc>
                <a:tc>
                  <a:txBody>
                    <a:bodyPr/>
                    <a:lstStyle/>
                    <a:p>
                      <a:r>
                        <a:rPr lang="en-US" sz="1400" dirty="0"/>
                        <a:t>0.53</a:t>
                      </a:r>
                    </a:p>
                  </a:txBody>
                  <a:tcPr/>
                </a:tc>
                <a:tc>
                  <a:txBody>
                    <a:bodyPr/>
                    <a:lstStyle/>
                    <a:p>
                      <a:r>
                        <a:rPr lang="en-US" sz="1400" dirty="0"/>
                        <a:t>0.46</a:t>
                      </a:r>
                    </a:p>
                  </a:txBody>
                  <a:tcPr/>
                </a:tc>
                <a:tc>
                  <a:txBody>
                    <a:bodyPr/>
                    <a:lstStyle/>
                    <a:p>
                      <a:r>
                        <a:rPr lang="en-US" sz="1400" b="1" dirty="0"/>
                        <a:t>0.47</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0.47</a:t>
                      </a:r>
                    </a:p>
                  </a:txBody>
                  <a:tcPr/>
                </a:tc>
                <a:tc>
                  <a:txBody>
                    <a:bodyPr/>
                    <a:lstStyle/>
                    <a:p>
                      <a:r>
                        <a:rPr lang="en-US" sz="1400" dirty="0"/>
                        <a:t>0.35</a:t>
                      </a:r>
                    </a:p>
                  </a:txBody>
                  <a:tcPr/>
                </a:tc>
                <a:tc>
                  <a:txBody>
                    <a:bodyPr/>
                    <a:lstStyle/>
                    <a:p>
                      <a:r>
                        <a:rPr lang="en-US" sz="1400" dirty="0"/>
                        <a:t>0.25</a:t>
                      </a:r>
                    </a:p>
                  </a:txBody>
                  <a:tcPr/>
                </a:tc>
                <a:tc>
                  <a:txBody>
                    <a:bodyPr/>
                    <a:lstStyle/>
                    <a:p>
                      <a:r>
                        <a:rPr lang="en-US" sz="1400" dirty="0"/>
                        <a:t>0.24</a:t>
                      </a:r>
                    </a:p>
                  </a:txBody>
                  <a:tcPr/>
                </a:tc>
                <a:tc>
                  <a:txBody>
                    <a:bodyPr/>
                    <a:lstStyle/>
                    <a:p>
                      <a:r>
                        <a:rPr lang="en-US" sz="1400" dirty="0"/>
                        <a:t>0.29</a:t>
                      </a:r>
                    </a:p>
                  </a:txBody>
                  <a:tcPr/>
                </a:tc>
                <a:tc>
                  <a:txBody>
                    <a:bodyPr/>
                    <a:lstStyle/>
                    <a:p>
                      <a:r>
                        <a:rPr lang="en-US" sz="1400" b="1" dirty="0"/>
                        <a:t>0.33</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0.86</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0.92</a:t>
                      </a:r>
                    </a:p>
                  </a:txBody>
                  <a:tcPr/>
                </a:tc>
                <a:tc>
                  <a:txBody>
                    <a:bodyPr/>
                    <a:lstStyle/>
                    <a:p>
                      <a:r>
                        <a:rPr lang="en-US" sz="1400" dirty="0"/>
                        <a:t>0.92</a:t>
                      </a:r>
                    </a:p>
                  </a:txBody>
                  <a:tcPr/>
                </a:tc>
                <a:tc>
                  <a:txBody>
                    <a:bodyPr/>
                    <a:lstStyle/>
                    <a:p>
                      <a:r>
                        <a:rPr lang="en-US" sz="1400" b="1" dirty="0"/>
                        <a:t>0.92</a:t>
                      </a:r>
                    </a:p>
                  </a:txBody>
                  <a:tcPr/>
                </a:tc>
                <a:extLst>
                  <a:ext uri="{0D108BD9-81ED-4DB2-BD59-A6C34878D82A}">
                    <a16:rowId xmlns:a16="http://schemas.microsoft.com/office/drawing/2014/main" val="3561370818"/>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0.44</a:t>
                      </a:r>
                    </a:p>
                  </a:txBody>
                  <a:tcPr/>
                </a:tc>
                <a:tc>
                  <a:txBody>
                    <a:bodyPr/>
                    <a:lstStyle/>
                    <a:p>
                      <a:r>
                        <a:rPr lang="en-US" sz="1400" dirty="0"/>
                        <a:t>0.47</a:t>
                      </a:r>
                    </a:p>
                  </a:txBody>
                  <a:tcPr/>
                </a:tc>
                <a:tc>
                  <a:txBody>
                    <a:bodyPr/>
                    <a:lstStyle/>
                    <a:p>
                      <a:r>
                        <a:rPr lang="en-US" sz="1400" dirty="0"/>
                        <a:t>0.3</a:t>
                      </a:r>
                    </a:p>
                  </a:txBody>
                  <a:tcPr/>
                </a:tc>
                <a:tc>
                  <a:txBody>
                    <a:bodyPr/>
                    <a:lstStyle/>
                    <a:p>
                      <a:r>
                        <a:rPr lang="en-US" sz="1400" dirty="0"/>
                        <a:t>0.37</a:t>
                      </a:r>
                    </a:p>
                  </a:txBody>
                  <a:tcPr/>
                </a:tc>
                <a:tc>
                  <a:txBody>
                    <a:bodyPr/>
                    <a:lstStyle/>
                    <a:p>
                      <a:r>
                        <a:rPr lang="en-US" sz="1400" dirty="0"/>
                        <a:t>0.4</a:t>
                      </a:r>
                    </a:p>
                  </a:txBody>
                  <a:tcPr/>
                </a:tc>
                <a:tc>
                  <a:txBody>
                    <a:bodyPr/>
                    <a:lstStyle/>
                    <a:p>
                      <a:r>
                        <a:rPr lang="en-US" sz="1400" dirty="0"/>
                        <a:t>0.35</a:t>
                      </a:r>
                    </a:p>
                  </a:txBody>
                  <a:tcPr/>
                </a:tc>
                <a:tc>
                  <a:txBody>
                    <a:bodyPr/>
                    <a:lstStyle/>
                    <a:p>
                      <a:r>
                        <a:rPr lang="en-US" sz="1400" b="1" dirty="0"/>
                        <a:t>0.31</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2108324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2F290-A418-4658-877E-5C279A946DBB}"/>
              </a:ext>
            </a:extLst>
          </p:cNvPr>
          <p:cNvPicPr>
            <a:picLocks noChangeAspect="1"/>
          </p:cNvPicPr>
          <p:nvPr/>
        </p:nvPicPr>
        <p:blipFill rotWithShape="1">
          <a:blip r:embed="rId2"/>
          <a:srcRect l="44038" t="32137" r="6894" b="44781"/>
          <a:stretch/>
        </p:blipFill>
        <p:spPr>
          <a:xfrm>
            <a:off x="1941948" y="4483011"/>
            <a:ext cx="8975497" cy="2374989"/>
          </a:xfrm>
          <a:prstGeom prst="rect">
            <a:avLst/>
          </a:prstGeom>
        </p:spPr>
      </p:pic>
      <p:sp>
        <p:nvSpPr>
          <p:cNvPr id="3" name="Rectangle 2">
            <a:extLst>
              <a:ext uri="{FF2B5EF4-FFF2-40B4-BE49-F238E27FC236}">
                <a16:creationId xmlns:a16="http://schemas.microsoft.com/office/drawing/2014/main" id="{0CF9E686-9690-4FB7-98C8-69E394701A2C}"/>
              </a:ext>
            </a:extLst>
          </p:cNvPr>
          <p:cNvSpPr/>
          <p:nvPr/>
        </p:nvSpPr>
        <p:spPr>
          <a:xfrm>
            <a:off x="0" y="0"/>
            <a:ext cx="12192000" cy="1569660"/>
          </a:xfrm>
          <a:prstGeom prst="rect">
            <a:avLst/>
          </a:prstGeom>
        </p:spPr>
        <p:txBody>
          <a:bodyPr wrap="square">
            <a:spAutoFit/>
          </a:bodyPr>
          <a:lstStyle/>
          <a:p>
            <a:r>
              <a:rPr lang="en-US" sz="1600" b="1" dirty="0"/>
              <a:t>(Zhong et al, 2016) : mapped soy and corn with phenology in Parana</a:t>
            </a:r>
          </a:p>
          <a:p>
            <a:endParaRPr lang="en-US" sz="1600" dirty="0"/>
          </a:p>
          <a:p>
            <a:pPr marL="285750" indent="-285750">
              <a:buFont typeface="Arial" panose="020B0604020202020204" pitchFamily="34" charset="0"/>
              <a:buChar char="•"/>
            </a:pPr>
            <a:r>
              <a:rPr lang="en-US" sz="1600" dirty="0"/>
              <a:t>MODIS data inputs to derive vegetation phenology parameters using (</a:t>
            </a:r>
            <a:r>
              <a:rPr lang="en-US" sz="1600" dirty="0" err="1"/>
              <a:t>Soudani</a:t>
            </a:r>
            <a:r>
              <a:rPr lang="en-US" sz="1600" dirty="0"/>
              <a:t> et al, 2008)’s asymmetric double sigmoid function</a:t>
            </a:r>
          </a:p>
          <a:p>
            <a:pPr marL="285750" indent="-285750">
              <a:buFont typeface="Arial" panose="020B0604020202020204" pitchFamily="34" charset="0"/>
              <a:buChar char="•"/>
            </a:pPr>
            <a:r>
              <a:rPr lang="en-US" sz="1600" dirty="0"/>
              <a:t>Vegetation phenology parameters were used as input data to decision tree classifier</a:t>
            </a:r>
          </a:p>
          <a:p>
            <a:pPr marL="285750" indent="-285750">
              <a:buFont typeface="Arial" panose="020B0604020202020204" pitchFamily="34" charset="0"/>
              <a:buChar char="•"/>
            </a:pPr>
            <a:r>
              <a:rPr lang="en-US" sz="1600" dirty="0">
                <a:solidFill>
                  <a:srgbClr val="FF0000"/>
                </a:solidFill>
              </a:rPr>
              <a:t>TAKEAWAY: improvement using different inputs based on MODIS bands is only incremental, can’t get up to ~87% accuracy. Need phenological information.</a:t>
            </a:r>
          </a:p>
        </p:txBody>
      </p:sp>
      <p:pic>
        <p:nvPicPr>
          <p:cNvPr id="4" name="Picture 3">
            <a:extLst>
              <a:ext uri="{FF2B5EF4-FFF2-40B4-BE49-F238E27FC236}">
                <a16:creationId xmlns:a16="http://schemas.microsoft.com/office/drawing/2014/main" id="{D75EDA12-228F-4E0D-A754-9A64668B2563}"/>
              </a:ext>
            </a:extLst>
          </p:cNvPr>
          <p:cNvPicPr>
            <a:picLocks noChangeAspect="1"/>
          </p:cNvPicPr>
          <p:nvPr/>
        </p:nvPicPr>
        <p:blipFill rotWithShape="1">
          <a:blip r:embed="rId3"/>
          <a:srcRect l="29166" t="52525" r="52349" b="43165"/>
          <a:stretch/>
        </p:blipFill>
        <p:spPr>
          <a:xfrm>
            <a:off x="427116" y="2262644"/>
            <a:ext cx="6002581" cy="787222"/>
          </a:xfrm>
          <a:prstGeom prst="rect">
            <a:avLst/>
          </a:prstGeom>
        </p:spPr>
      </p:pic>
      <p:pic>
        <p:nvPicPr>
          <p:cNvPr id="5" name="Picture 4">
            <a:extLst>
              <a:ext uri="{FF2B5EF4-FFF2-40B4-BE49-F238E27FC236}">
                <a16:creationId xmlns:a16="http://schemas.microsoft.com/office/drawing/2014/main" id="{283CAC06-D38D-4007-9669-DD3A86CEDE8D}"/>
              </a:ext>
            </a:extLst>
          </p:cNvPr>
          <p:cNvPicPr>
            <a:picLocks noChangeAspect="1"/>
          </p:cNvPicPr>
          <p:nvPr/>
        </p:nvPicPr>
        <p:blipFill rotWithShape="1">
          <a:blip r:embed="rId4"/>
          <a:srcRect l="20985" t="46330" r="55303" b="24310"/>
          <a:stretch/>
        </p:blipFill>
        <p:spPr>
          <a:xfrm>
            <a:off x="6096000" y="1492781"/>
            <a:ext cx="4611102" cy="3211566"/>
          </a:xfrm>
          <a:prstGeom prst="rect">
            <a:avLst/>
          </a:prstGeom>
        </p:spPr>
      </p:pic>
    </p:spTree>
    <p:extLst>
      <p:ext uri="{BB962C8B-B14F-4D97-AF65-F5344CB8AC3E}">
        <p14:creationId xmlns:p14="http://schemas.microsoft.com/office/powerpoint/2010/main" val="2200320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5930B5-6835-4637-9D8C-1183D77B244D}"/>
              </a:ext>
            </a:extLst>
          </p:cNvPr>
          <p:cNvGraphicFramePr>
            <a:graphicFrameLocks noGrp="1"/>
          </p:cNvGraphicFramePr>
          <p:nvPr>
            <p:extLst>
              <p:ext uri="{D42A27DB-BD31-4B8C-83A1-F6EECF244321}">
                <p14:modId xmlns:p14="http://schemas.microsoft.com/office/powerpoint/2010/main" val="3935245990"/>
              </p:ext>
            </p:extLst>
          </p:nvPr>
        </p:nvGraphicFramePr>
        <p:xfrm>
          <a:off x="1409638" y="384470"/>
          <a:ext cx="9132092" cy="4069080"/>
        </p:xfrm>
        <a:graphic>
          <a:graphicData uri="http://schemas.openxmlformats.org/drawingml/2006/table">
            <a:tbl>
              <a:tblPr firstRow="1" bandRow="1">
                <a:tableStyleId>{5C22544A-7EE6-4342-B048-85BDC9FD1C3A}</a:tableStyleId>
              </a:tblPr>
              <a:tblGrid>
                <a:gridCol w="1668967">
                  <a:extLst>
                    <a:ext uri="{9D8B030D-6E8A-4147-A177-3AD203B41FA5}">
                      <a16:colId xmlns:a16="http://schemas.microsoft.com/office/drawing/2014/main" val="2552527731"/>
                    </a:ext>
                  </a:extLst>
                </a:gridCol>
                <a:gridCol w="923765">
                  <a:extLst>
                    <a:ext uri="{9D8B030D-6E8A-4147-A177-3AD203B41FA5}">
                      <a16:colId xmlns:a16="http://schemas.microsoft.com/office/drawing/2014/main" val="2417900359"/>
                    </a:ext>
                  </a:extLst>
                </a:gridCol>
                <a:gridCol w="1612673">
                  <a:extLst>
                    <a:ext uri="{9D8B030D-6E8A-4147-A177-3AD203B41FA5}">
                      <a16:colId xmlns:a16="http://schemas.microsoft.com/office/drawing/2014/main" val="973780396"/>
                    </a:ext>
                  </a:extLst>
                </a:gridCol>
                <a:gridCol w="1735154">
                  <a:extLst>
                    <a:ext uri="{9D8B030D-6E8A-4147-A177-3AD203B41FA5}">
                      <a16:colId xmlns:a16="http://schemas.microsoft.com/office/drawing/2014/main" val="854403186"/>
                    </a:ext>
                  </a:extLst>
                </a:gridCol>
                <a:gridCol w="1571846">
                  <a:extLst>
                    <a:ext uri="{9D8B030D-6E8A-4147-A177-3AD203B41FA5}">
                      <a16:colId xmlns:a16="http://schemas.microsoft.com/office/drawing/2014/main" val="2763841382"/>
                    </a:ext>
                  </a:extLst>
                </a:gridCol>
                <a:gridCol w="1619687">
                  <a:extLst>
                    <a:ext uri="{9D8B030D-6E8A-4147-A177-3AD203B41FA5}">
                      <a16:colId xmlns:a16="http://schemas.microsoft.com/office/drawing/2014/main" val="35413070"/>
                    </a:ext>
                  </a:extLst>
                </a:gridCol>
              </a:tblGrid>
              <a:tr h="370840">
                <a:tc>
                  <a:txBody>
                    <a:bodyPr/>
                    <a:lstStyle/>
                    <a:p>
                      <a:endParaRPr lang="en-US" sz="1400" dirty="0"/>
                    </a:p>
                  </a:txBody>
                  <a:tcPr/>
                </a:tc>
                <a:tc>
                  <a:txBody>
                    <a:bodyPr/>
                    <a:lstStyle/>
                    <a:p>
                      <a:r>
                        <a:rPr lang="en-US" sz="1400" dirty="0"/>
                        <a:t>Class</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b="1" dirty="0" err="1"/>
                        <a:t>Soymap</a:t>
                      </a:r>
                      <a:r>
                        <a:rPr lang="en-US" sz="1400" b="1" dirty="0"/>
                        <a:t> 10</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b="1" dirty="0" err="1"/>
                        <a:t>Agsat</a:t>
                      </a:r>
                      <a:endParaRPr lang="en-US" sz="1400" b="1"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dirty="0"/>
                        <a:t>Phenology</a:t>
                      </a:r>
                    </a:p>
                  </a:txBody>
                  <a:tcPr/>
                </a:tc>
                <a:tc>
                  <a:txBody>
                    <a:bodyPr/>
                    <a:lstStyle/>
                    <a:p>
                      <a:r>
                        <a:rPr lang="en-US" sz="1400" dirty="0"/>
                        <a:t>Phenology + aqua + terra B1 and B2</a:t>
                      </a:r>
                    </a:p>
                  </a:txBody>
                  <a:tcPr/>
                </a:tc>
                <a:tc>
                  <a:txBody>
                    <a:bodyPr/>
                    <a:lstStyle/>
                    <a:p>
                      <a:r>
                        <a:rPr lang="en-US" sz="1400" dirty="0"/>
                        <a:t>Phenology + aqua + terra B1 and B2, smoothed</a:t>
                      </a:r>
                    </a:p>
                  </a:txBody>
                  <a:tcPr/>
                </a:tc>
                <a:tc>
                  <a:txBody>
                    <a:bodyPr/>
                    <a:lstStyle/>
                    <a:p>
                      <a:r>
                        <a:rPr lang="en-US" sz="1400" b="1" dirty="0"/>
                        <a:t>Phenology + aqua + terra EVI, smoothed</a:t>
                      </a:r>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81.8</a:t>
                      </a:r>
                    </a:p>
                  </a:txBody>
                  <a:tcPr/>
                </a:tc>
                <a:tc>
                  <a:txBody>
                    <a:bodyPr/>
                    <a:lstStyle/>
                    <a:p>
                      <a:r>
                        <a:rPr lang="en-US" sz="1400" dirty="0"/>
                        <a:t>81.1</a:t>
                      </a:r>
                    </a:p>
                  </a:txBody>
                  <a:tcPr/>
                </a:tc>
                <a:tc>
                  <a:txBody>
                    <a:bodyPr/>
                    <a:lstStyle/>
                    <a:p>
                      <a:r>
                        <a:rPr lang="en-US" sz="1400" dirty="0"/>
                        <a:t>78.8</a:t>
                      </a:r>
                    </a:p>
                  </a:txBody>
                  <a:tcPr/>
                </a:tc>
                <a:tc>
                  <a:txBody>
                    <a:bodyPr/>
                    <a:lstStyle/>
                    <a:p>
                      <a:r>
                        <a:rPr lang="en-US" sz="1400" b="1" dirty="0"/>
                        <a:t>82.5</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0.58</a:t>
                      </a:r>
                    </a:p>
                  </a:txBody>
                  <a:tcPr/>
                </a:tc>
                <a:tc>
                  <a:txBody>
                    <a:bodyPr/>
                    <a:lstStyle/>
                    <a:p>
                      <a:r>
                        <a:rPr lang="en-US" sz="1400" dirty="0"/>
                        <a:t>0.58</a:t>
                      </a:r>
                    </a:p>
                  </a:txBody>
                  <a:tcPr/>
                </a:tc>
                <a:tc>
                  <a:txBody>
                    <a:bodyPr/>
                    <a:lstStyle/>
                    <a:p>
                      <a:r>
                        <a:rPr lang="en-US" sz="1400" dirty="0"/>
                        <a:t>0.47</a:t>
                      </a:r>
                    </a:p>
                  </a:txBody>
                  <a:tcPr/>
                </a:tc>
                <a:tc>
                  <a:txBody>
                    <a:bodyPr/>
                    <a:lstStyle/>
                    <a:p>
                      <a:r>
                        <a:rPr lang="en-US" sz="1400" b="1" dirty="0"/>
                        <a:t>0.59</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0.86</a:t>
                      </a:r>
                    </a:p>
                  </a:txBody>
                  <a:tcPr/>
                </a:tc>
                <a:tc>
                  <a:txBody>
                    <a:bodyPr/>
                    <a:lstStyle/>
                    <a:p>
                      <a:r>
                        <a:rPr lang="en-US" sz="1400" dirty="0"/>
                        <a:t>0.85</a:t>
                      </a:r>
                    </a:p>
                  </a:txBody>
                  <a:tcPr/>
                </a:tc>
                <a:tc>
                  <a:txBody>
                    <a:bodyPr/>
                    <a:lstStyle/>
                    <a:p>
                      <a:r>
                        <a:rPr lang="en-US" sz="1400" dirty="0"/>
                        <a:t>0.84</a:t>
                      </a:r>
                    </a:p>
                  </a:txBody>
                  <a:tcPr/>
                </a:tc>
                <a:tc>
                  <a:txBody>
                    <a:bodyPr/>
                    <a:lstStyle/>
                    <a:p>
                      <a:r>
                        <a:rPr lang="en-US" sz="1400" b="1" dirty="0"/>
                        <a:t>0.86</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0.57</a:t>
                      </a:r>
                    </a:p>
                  </a:txBody>
                  <a:tcPr/>
                </a:tc>
                <a:tc>
                  <a:txBody>
                    <a:bodyPr/>
                    <a:lstStyle/>
                    <a:p>
                      <a:r>
                        <a:rPr lang="en-US" sz="1400" dirty="0"/>
                        <a:t>0.58</a:t>
                      </a:r>
                    </a:p>
                  </a:txBody>
                  <a:tcPr/>
                </a:tc>
                <a:tc>
                  <a:txBody>
                    <a:bodyPr/>
                    <a:lstStyle/>
                    <a:p>
                      <a:r>
                        <a:rPr lang="en-US" sz="1400" dirty="0"/>
                        <a:t>0.49</a:t>
                      </a:r>
                    </a:p>
                  </a:txBody>
                  <a:tcPr/>
                </a:tc>
                <a:tc>
                  <a:txBody>
                    <a:bodyPr/>
                    <a:lstStyle/>
                    <a:p>
                      <a:r>
                        <a:rPr lang="en-US" sz="1400" b="1" dirty="0"/>
                        <a:t>0.65</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0.44</a:t>
                      </a:r>
                    </a:p>
                  </a:txBody>
                  <a:tcPr/>
                </a:tc>
                <a:tc>
                  <a:txBody>
                    <a:bodyPr/>
                    <a:lstStyle/>
                    <a:p>
                      <a:r>
                        <a:rPr lang="en-US" sz="1400" dirty="0"/>
                        <a:t>0.35</a:t>
                      </a:r>
                    </a:p>
                  </a:txBody>
                  <a:tcPr/>
                </a:tc>
                <a:tc>
                  <a:txBody>
                    <a:bodyPr/>
                    <a:lstStyle/>
                    <a:p>
                      <a:r>
                        <a:rPr lang="en-US" sz="1400" dirty="0"/>
                        <a:t>0.33</a:t>
                      </a:r>
                    </a:p>
                  </a:txBody>
                  <a:tcPr/>
                </a:tc>
                <a:tc>
                  <a:txBody>
                    <a:bodyPr/>
                    <a:lstStyle/>
                    <a:p>
                      <a:r>
                        <a:rPr lang="en-US" sz="1400" b="1" dirty="0"/>
                        <a:t>0.44</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0.92</a:t>
                      </a:r>
                    </a:p>
                  </a:txBody>
                  <a:tcPr/>
                </a:tc>
                <a:tc>
                  <a:txBody>
                    <a:bodyPr/>
                    <a:lstStyle/>
                    <a:p>
                      <a:r>
                        <a:rPr lang="en-US" sz="1400" dirty="0"/>
                        <a:t>0.93</a:t>
                      </a:r>
                    </a:p>
                  </a:txBody>
                  <a:tcPr/>
                </a:tc>
                <a:tc>
                  <a:txBody>
                    <a:bodyPr/>
                    <a:lstStyle/>
                    <a:p>
                      <a:r>
                        <a:rPr lang="en-US" sz="1400" dirty="0"/>
                        <a:t>0.91</a:t>
                      </a:r>
                    </a:p>
                  </a:txBody>
                  <a:tcPr/>
                </a:tc>
                <a:tc>
                  <a:txBody>
                    <a:bodyPr/>
                    <a:lstStyle/>
                    <a:p>
                      <a:r>
                        <a:rPr lang="en-US" sz="1400" b="1" dirty="0"/>
                        <a:t>0.92</a:t>
                      </a:r>
                    </a:p>
                  </a:txBody>
                  <a:tcPr/>
                </a:tc>
                <a:extLst>
                  <a:ext uri="{0D108BD9-81ED-4DB2-BD59-A6C34878D82A}">
                    <a16:rowId xmlns:a16="http://schemas.microsoft.com/office/drawing/2014/main" val="3561370818"/>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a:t>
                      </a:r>
                    </a:p>
                  </a:txBody>
                  <a:tcPr/>
                </a:tc>
                <a:tc>
                  <a:txBody>
                    <a:bodyPr/>
                    <a:lstStyle/>
                    <a:p>
                      <a:r>
                        <a:rPr lang="en-US" sz="1400" dirty="0"/>
                        <a:t>0.47</a:t>
                      </a:r>
                    </a:p>
                  </a:txBody>
                  <a:tcPr/>
                </a:tc>
                <a:tc>
                  <a:txBody>
                    <a:bodyPr/>
                    <a:lstStyle/>
                    <a:p>
                      <a:r>
                        <a:rPr lang="en-US" sz="1400" dirty="0"/>
                        <a:t>0.36</a:t>
                      </a:r>
                    </a:p>
                  </a:txBody>
                  <a:tcPr/>
                </a:tc>
                <a:tc>
                  <a:txBody>
                    <a:bodyPr/>
                    <a:lstStyle/>
                    <a:p>
                      <a:r>
                        <a:rPr lang="en-US" sz="1400" b="1" dirty="0"/>
                        <a:t>0.44</a:t>
                      </a:r>
                    </a:p>
                  </a:txBody>
                  <a:tcPr/>
                </a:tc>
                <a:extLst>
                  <a:ext uri="{0D108BD9-81ED-4DB2-BD59-A6C34878D82A}">
                    <a16:rowId xmlns:a16="http://schemas.microsoft.com/office/drawing/2014/main" val="727713479"/>
                  </a:ext>
                </a:extLst>
              </a:tr>
            </a:tbl>
          </a:graphicData>
        </a:graphic>
      </p:graphicFrame>
      <p:sp>
        <p:nvSpPr>
          <p:cNvPr id="3" name="Rectangle 2">
            <a:extLst>
              <a:ext uri="{FF2B5EF4-FFF2-40B4-BE49-F238E27FC236}">
                <a16:creationId xmlns:a16="http://schemas.microsoft.com/office/drawing/2014/main" id="{92E3A3E8-72CC-4DD5-B67C-E1139D5C78AE}"/>
              </a:ext>
            </a:extLst>
          </p:cNvPr>
          <p:cNvSpPr/>
          <p:nvPr/>
        </p:nvSpPr>
        <p:spPr>
          <a:xfrm>
            <a:off x="459874" y="4851421"/>
            <a:ext cx="11066379" cy="1077218"/>
          </a:xfrm>
          <a:prstGeom prst="rect">
            <a:avLst/>
          </a:prstGeom>
        </p:spPr>
        <p:txBody>
          <a:bodyPr wrap="square">
            <a:spAutoFit/>
          </a:bodyPr>
          <a:lstStyle/>
          <a:p>
            <a:r>
              <a:rPr lang="en-US" sz="1600" b="1" dirty="0"/>
              <a:t>Next?</a:t>
            </a:r>
          </a:p>
          <a:p>
            <a:pPr marL="285750" indent="-285750">
              <a:buFont typeface="Arial" panose="020B0604020202020204" pitchFamily="34" charset="0"/>
              <a:buChar char="•"/>
            </a:pPr>
            <a:r>
              <a:rPr lang="en-US" sz="1600" dirty="0"/>
              <a:t>Starting from </a:t>
            </a:r>
            <a:r>
              <a:rPr lang="en-US" sz="1600" dirty="0" err="1"/>
              <a:t>Soymap</a:t>
            </a:r>
            <a:r>
              <a:rPr lang="en-US" sz="1600" dirty="0"/>
              <a:t> 6 (which doesn’t rely on timing map), add in cloud masking; smoothing; and terra in addition to aqua</a:t>
            </a:r>
          </a:p>
          <a:p>
            <a:pPr marL="285750" indent="-285750">
              <a:buFont typeface="Arial" panose="020B0604020202020204" pitchFamily="34" charset="0"/>
              <a:buChar char="•"/>
            </a:pPr>
            <a:r>
              <a:rPr lang="en-US" sz="1600" dirty="0"/>
              <a:t>Starting from </a:t>
            </a:r>
            <a:r>
              <a:rPr lang="en-US" sz="1600" dirty="0" err="1"/>
              <a:t>Soymap</a:t>
            </a:r>
            <a:r>
              <a:rPr lang="en-US" sz="1600" dirty="0"/>
              <a:t> 10, fine-tune the input data more; or take out phenological data and just use spectral data (at specific phenological stages)</a:t>
            </a:r>
          </a:p>
        </p:txBody>
      </p:sp>
    </p:spTree>
    <p:extLst>
      <p:ext uri="{BB962C8B-B14F-4D97-AF65-F5344CB8AC3E}">
        <p14:creationId xmlns:p14="http://schemas.microsoft.com/office/powerpoint/2010/main" val="417070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49496" y="192333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3021098" y="193866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81625" y="1923334"/>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3021815" y="194906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2880" y="194101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6042555" y="192333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nvPr>
        </p:nvGraphicFramePr>
        <p:xfrm>
          <a:off x="3820209" y="-26342"/>
          <a:ext cx="7961743" cy="2001520"/>
        </p:xfrm>
        <a:graphic>
          <a:graphicData uri="http://schemas.openxmlformats.org/drawingml/2006/table">
            <a:tbl>
              <a:tblPr firstRow="1" bandRow="1">
                <a:tableStyleId>{5C22544A-7EE6-4342-B048-85BDC9FD1C3A}</a:tableStyleId>
              </a:tblPr>
              <a:tblGrid>
                <a:gridCol w="930309">
                  <a:extLst>
                    <a:ext uri="{9D8B030D-6E8A-4147-A177-3AD203B41FA5}">
                      <a16:colId xmlns:a16="http://schemas.microsoft.com/office/drawing/2014/main" val="2552527731"/>
                    </a:ext>
                  </a:extLst>
                </a:gridCol>
                <a:gridCol w="1044870">
                  <a:extLst>
                    <a:ext uri="{9D8B030D-6E8A-4147-A177-3AD203B41FA5}">
                      <a16:colId xmlns:a16="http://schemas.microsoft.com/office/drawing/2014/main" val="3360875115"/>
                    </a:ext>
                  </a:extLst>
                </a:gridCol>
                <a:gridCol w="954913">
                  <a:extLst>
                    <a:ext uri="{9D8B030D-6E8A-4147-A177-3AD203B41FA5}">
                      <a16:colId xmlns:a16="http://schemas.microsoft.com/office/drawing/2014/main" val="249242120"/>
                    </a:ext>
                  </a:extLst>
                </a:gridCol>
                <a:gridCol w="846328">
                  <a:extLst>
                    <a:ext uri="{9D8B030D-6E8A-4147-A177-3AD203B41FA5}">
                      <a16:colId xmlns:a16="http://schemas.microsoft.com/office/drawing/2014/main" val="3096562265"/>
                    </a:ext>
                  </a:extLst>
                </a:gridCol>
                <a:gridCol w="830891">
                  <a:extLst>
                    <a:ext uri="{9D8B030D-6E8A-4147-A177-3AD203B41FA5}">
                      <a16:colId xmlns:a16="http://schemas.microsoft.com/office/drawing/2014/main" val="470691178"/>
                    </a:ext>
                  </a:extLst>
                </a:gridCol>
                <a:gridCol w="838608">
                  <a:extLst>
                    <a:ext uri="{9D8B030D-6E8A-4147-A177-3AD203B41FA5}">
                      <a16:colId xmlns:a16="http://schemas.microsoft.com/office/drawing/2014/main" val="3507708921"/>
                    </a:ext>
                  </a:extLst>
                </a:gridCol>
                <a:gridCol w="838608">
                  <a:extLst>
                    <a:ext uri="{9D8B030D-6E8A-4147-A177-3AD203B41FA5}">
                      <a16:colId xmlns:a16="http://schemas.microsoft.com/office/drawing/2014/main" val="456745191"/>
                    </a:ext>
                  </a:extLst>
                </a:gridCol>
                <a:gridCol w="838608">
                  <a:extLst>
                    <a:ext uri="{9D8B030D-6E8A-4147-A177-3AD203B41FA5}">
                      <a16:colId xmlns:a16="http://schemas.microsoft.com/office/drawing/2014/main" val="3098631291"/>
                    </a:ext>
                  </a:extLst>
                </a:gridCol>
                <a:gridCol w="838608">
                  <a:extLst>
                    <a:ext uri="{9D8B030D-6E8A-4147-A177-3AD203B41FA5}">
                      <a16:colId xmlns:a16="http://schemas.microsoft.com/office/drawing/2014/main" val="130097366"/>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tc>
                  <a:txBody>
                    <a:bodyPr/>
                    <a:lstStyle/>
                    <a:p>
                      <a:r>
                        <a:rPr lang="en-US" sz="1400" dirty="0"/>
                        <a:t>0.01</a:t>
                      </a:r>
                    </a:p>
                  </a:txBody>
                  <a:tcPr/>
                </a:tc>
                <a:tc>
                  <a:txBody>
                    <a:bodyPr/>
                    <a:lstStyle/>
                    <a:p>
                      <a:r>
                        <a:rPr lang="en-US" sz="1400" dirty="0"/>
                        <a:t>0.01</a:t>
                      </a:r>
                    </a:p>
                  </a:txBody>
                  <a:tcPr/>
                </a:tc>
                <a:tc>
                  <a:txBody>
                    <a:bodyPr/>
                    <a:lstStyle/>
                    <a:p>
                      <a:r>
                        <a:rPr lang="en-US" sz="1400" dirty="0"/>
                        <a:t>0.01</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tc>
                  <a:txBody>
                    <a:bodyPr/>
                    <a:lstStyle/>
                    <a:p>
                      <a:r>
                        <a:rPr lang="en-US" sz="1400" dirty="0"/>
                        <a:t>0.87</a:t>
                      </a:r>
                    </a:p>
                  </a:txBody>
                  <a:tcPr/>
                </a:tc>
                <a:tc>
                  <a:txBody>
                    <a:bodyPr/>
                    <a:lstStyle/>
                    <a:p>
                      <a:r>
                        <a:rPr lang="en-US" sz="1400" dirty="0"/>
                        <a:t>0.87</a:t>
                      </a:r>
                    </a:p>
                  </a:txBody>
                  <a:tcPr/>
                </a:tc>
                <a:tc>
                  <a:txBody>
                    <a:bodyPr/>
                    <a:lstStyle/>
                    <a:p>
                      <a:r>
                        <a:rPr lang="en-US" sz="1400" dirty="0"/>
                        <a:t>0.84</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a:t>
                      </a:r>
                    </a:p>
                  </a:txBody>
                  <a:tcPr/>
                </a:tc>
                <a:tc>
                  <a:txBody>
                    <a:bodyPr/>
                    <a:lstStyle/>
                    <a:p>
                      <a:r>
                        <a:rPr lang="en-US" sz="1400" dirty="0"/>
                        <a:t>0.1</a:t>
                      </a:r>
                    </a:p>
                  </a:txBody>
                  <a:tcPr/>
                </a:tc>
                <a:tc>
                  <a:txBody>
                    <a:bodyPr/>
                    <a:lstStyle/>
                    <a:p>
                      <a:r>
                        <a:rPr lang="en-US" sz="1400" dirty="0"/>
                        <a:t>0.12</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0.02</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8954503" y="1986977"/>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9002537" y="1986977"/>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81625" y="4293073"/>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81625" y="4306462"/>
            <a:ext cx="952261" cy="307777"/>
          </a:xfrm>
          <a:prstGeom prst="rect">
            <a:avLst/>
          </a:prstGeom>
        </p:spPr>
        <p:txBody>
          <a:bodyPr wrap="square">
            <a:spAutoFit/>
          </a:bodyPr>
          <a:lstStyle/>
          <a:p>
            <a:r>
              <a:rPr lang="en-US" sz="1400" b="1" dirty="0" err="1"/>
              <a:t>Soymap</a:t>
            </a:r>
            <a:r>
              <a:rPr lang="en-US" sz="1400" b="1" dirty="0"/>
              <a:t> 4</a:t>
            </a:r>
          </a:p>
        </p:txBody>
      </p:sp>
      <p:pic>
        <p:nvPicPr>
          <p:cNvPr id="16" name="Picture 15">
            <a:extLst>
              <a:ext uri="{FF2B5EF4-FFF2-40B4-BE49-F238E27FC236}">
                <a16:creationId xmlns:a16="http://schemas.microsoft.com/office/drawing/2014/main" id="{3FD0CA93-D3EF-4F9B-B9E4-63E80C0BC985}"/>
              </a:ext>
            </a:extLst>
          </p:cNvPr>
          <p:cNvPicPr>
            <a:picLocks noChangeAspect="1"/>
          </p:cNvPicPr>
          <p:nvPr/>
        </p:nvPicPr>
        <p:blipFill rotWithShape="1">
          <a:blip r:embed="rId7"/>
          <a:srcRect l="36420" t="36202" r="26135" b="14332"/>
          <a:stretch/>
        </p:blipFill>
        <p:spPr>
          <a:xfrm>
            <a:off x="3063381" y="4306462"/>
            <a:ext cx="2857318" cy="2123184"/>
          </a:xfrm>
          <a:prstGeom prst="rect">
            <a:avLst/>
          </a:prstGeom>
        </p:spPr>
      </p:pic>
      <p:sp>
        <p:nvSpPr>
          <p:cNvPr id="17" name="Rectangle 16">
            <a:extLst>
              <a:ext uri="{FF2B5EF4-FFF2-40B4-BE49-F238E27FC236}">
                <a16:creationId xmlns:a16="http://schemas.microsoft.com/office/drawing/2014/main" id="{8F60526A-FB52-49C0-9E25-33C457C273C2}"/>
              </a:ext>
            </a:extLst>
          </p:cNvPr>
          <p:cNvSpPr/>
          <p:nvPr/>
        </p:nvSpPr>
        <p:spPr>
          <a:xfrm>
            <a:off x="3023216" y="4306462"/>
            <a:ext cx="952261" cy="307777"/>
          </a:xfrm>
          <a:prstGeom prst="rect">
            <a:avLst/>
          </a:prstGeom>
        </p:spPr>
        <p:txBody>
          <a:bodyPr wrap="square">
            <a:spAutoFit/>
          </a:bodyPr>
          <a:lstStyle/>
          <a:p>
            <a:r>
              <a:rPr lang="en-US" sz="1400" b="1" dirty="0" err="1"/>
              <a:t>Soymap</a:t>
            </a:r>
            <a:r>
              <a:rPr lang="en-US" sz="1400" b="1" dirty="0"/>
              <a:t> 7</a:t>
            </a:r>
          </a:p>
        </p:txBody>
      </p:sp>
      <p:pic>
        <p:nvPicPr>
          <p:cNvPr id="18" name="Picture 17">
            <a:extLst>
              <a:ext uri="{FF2B5EF4-FFF2-40B4-BE49-F238E27FC236}">
                <a16:creationId xmlns:a16="http://schemas.microsoft.com/office/drawing/2014/main" id="{BB91F396-2C05-4064-A7B7-0C8428FAD5C3}"/>
              </a:ext>
            </a:extLst>
          </p:cNvPr>
          <p:cNvPicPr>
            <a:picLocks noChangeAspect="1"/>
          </p:cNvPicPr>
          <p:nvPr/>
        </p:nvPicPr>
        <p:blipFill rotWithShape="1">
          <a:blip r:embed="rId8"/>
          <a:srcRect l="39125" t="45387" r="24779" b="4488"/>
          <a:stretch/>
        </p:blipFill>
        <p:spPr>
          <a:xfrm>
            <a:off x="6111398" y="4276604"/>
            <a:ext cx="2718107" cy="2123184"/>
          </a:xfrm>
          <a:prstGeom prst="rect">
            <a:avLst/>
          </a:prstGeom>
        </p:spPr>
      </p:pic>
      <p:sp>
        <p:nvSpPr>
          <p:cNvPr id="19" name="Rectangle 18">
            <a:extLst>
              <a:ext uri="{FF2B5EF4-FFF2-40B4-BE49-F238E27FC236}">
                <a16:creationId xmlns:a16="http://schemas.microsoft.com/office/drawing/2014/main" id="{55ADA3D8-F31D-42B2-9637-16721A7FDD49}"/>
              </a:ext>
            </a:extLst>
          </p:cNvPr>
          <p:cNvSpPr/>
          <p:nvPr/>
        </p:nvSpPr>
        <p:spPr>
          <a:xfrm>
            <a:off x="6111398" y="4269816"/>
            <a:ext cx="952261" cy="307777"/>
          </a:xfrm>
          <a:prstGeom prst="rect">
            <a:avLst/>
          </a:prstGeom>
        </p:spPr>
        <p:txBody>
          <a:bodyPr wrap="square">
            <a:spAutoFit/>
          </a:bodyPr>
          <a:lstStyle/>
          <a:p>
            <a:r>
              <a:rPr lang="en-US" sz="1400" b="1" dirty="0" err="1"/>
              <a:t>Soymap</a:t>
            </a:r>
            <a:r>
              <a:rPr lang="en-US" sz="1400" b="1" dirty="0"/>
              <a:t> 8</a:t>
            </a:r>
          </a:p>
        </p:txBody>
      </p:sp>
      <p:pic>
        <p:nvPicPr>
          <p:cNvPr id="15" name="Picture 14">
            <a:extLst>
              <a:ext uri="{FF2B5EF4-FFF2-40B4-BE49-F238E27FC236}">
                <a16:creationId xmlns:a16="http://schemas.microsoft.com/office/drawing/2014/main" id="{ACAB2CA1-CA2B-4A67-92DE-C02D46363582}"/>
              </a:ext>
            </a:extLst>
          </p:cNvPr>
          <p:cNvPicPr>
            <a:picLocks noChangeAspect="1"/>
          </p:cNvPicPr>
          <p:nvPr/>
        </p:nvPicPr>
        <p:blipFill rotWithShape="1">
          <a:blip r:embed="rId9"/>
          <a:srcRect l="34172" t="40877" r="28651" b="8947"/>
          <a:stretch/>
        </p:blipFill>
        <p:spPr>
          <a:xfrm>
            <a:off x="9020204" y="4276604"/>
            <a:ext cx="2897094" cy="2199370"/>
          </a:xfrm>
          <a:prstGeom prst="rect">
            <a:avLst/>
          </a:prstGeom>
        </p:spPr>
      </p:pic>
      <p:sp>
        <p:nvSpPr>
          <p:cNvPr id="20" name="Rectangle 19">
            <a:extLst>
              <a:ext uri="{FF2B5EF4-FFF2-40B4-BE49-F238E27FC236}">
                <a16:creationId xmlns:a16="http://schemas.microsoft.com/office/drawing/2014/main" id="{E304B97B-3367-4E41-ADA0-E5BA4CA6597C}"/>
              </a:ext>
            </a:extLst>
          </p:cNvPr>
          <p:cNvSpPr/>
          <p:nvPr/>
        </p:nvSpPr>
        <p:spPr>
          <a:xfrm>
            <a:off x="9024673" y="4306461"/>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4076113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5" y="2437959"/>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8" y="2437960"/>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8" y="2542792"/>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70" y="2542791"/>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nvPr>
        </p:nvGraphicFramePr>
        <p:xfrm>
          <a:off x="3549316" y="232751"/>
          <a:ext cx="8396946" cy="2001520"/>
        </p:xfrm>
        <a:graphic>
          <a:graphicData uri="http://schemas.openxmlformats.org/drawingml/2006/table">
            <a:tbl>
              <a:tblPr firstRow="1" bandRow="1">
                <a:tableStyleId>{5C22544A-7EE6-4342-B048-85BDC9FD1C3A}</a:tableStyleId>
              </a:tblPr>
              <a:tblGrid>
                <a:gridCol w="809176">
                  <a:extLst>
                    <a:ext uri="{9D8B030D-6E8A-4147-A177-3AD203B41FA5}">
                      <a16:colId xmlns:a16="http://schemas.microsoft.com/office/drawing/2014/main" val="2552527731"/>
                    </a:ext>
                  </a:extLst>
                </a:gridCol>
                <a:gridCol w="1064293">
                  <a:extLst>
                    <a:ext uri="{9D8B030D-6E8A-4147-A177-3AD203B41FA5}">
                      <a16:colId xmlns:a16="http://schemas.microsoft.com/office/drawing/2014/main" val="3360875115"/>
                    </a:ext>
                  </a:extLst>
                </a:gridCol>
                <a:gridCol w="925512">
                  <a:extLst>
                    <a:ext uri="{9D8B030D-6E8A-4147-A177-3AD203B41FA5}">
                      <a16:colId xmlns:a16="http://schemas.microsoft.com/office/drawing/2014/main" val="249242120"/>
                    </a:ext>
                  </a:extLst>
                </a:gridCol>
                <a:gridCol w="1119593">
                  <a:extLst>
                    <a:ext uri="{9D8B030D-6E8A-4147-A177-3AD203B41FA5}">
                      <a16:colId xmlns:a16="http://schemas.microsoft.com/office/drawing/2014/main" val="3096562265"/>
                    </a:ext>
                  </a:extLst>
                </a:gridCol>
                <a:gridCol w="1119593">
                  <a:extLst>
                    <a:ext uri="{9D8B030D-6E8A-4147-A177-3AD203B41FA5}">
                      <a16:colId xmlns:a16="http://schemas.microsoft.com/office/drawing/2014/main" val="468557471"/>
                    </a:ext>
                  </a:extLst>
                </a:gridCol>
                <a:gridCol w="1119593">
                  <a:extLst>
                    <a:ext uri="{9D8B030D-6E8A-4147-A177-3AD203B41FA5}">
                      <a16:colId xmlns:a16="http://schemas.microsoft.com/office/drawing/2014/main" val="3492838048"/>
                    </a:ext>
                  </a:extLst>
                </a:gridCol>
                <a:gridCol w="1119593">
                  <a:extLst>
                    <a:ext uri="{9D8B030D-6E8A-4147-A177-3AD203B41FA5}">
                      <a16:colId xmlns:a16="http://schemas.microsoft.com/office/drawing/2014/main" val="920683914"/>
                    </a:ext>
                  </a:extLst>
                </a:gridCol>
                <a:gridCol w="1119593">
                  <a:extLst>
                    <a:ext uri="{9D8B030D-6E8A-4147-A177-3AD203B41FA5}">
                      <a16:colId xmlns:a16="http://schemas.microsoft.com/office/drawing/2014/main" val="3850326111"/>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tc>
                  <a:txBody>
                    <a:bodyPr/>
                    <a:lstStyle/>
                    <a:p>
                      <a:r>
                        <a:rPr lang="en-US" sz="1400" dirty="0"/>
                        <a:t>0.05</a:t>
                      </a:r>
                    </a:p>
                  </a:txBody>
                  <a:tcPr/>
                </a:tc>
                <a:tc>
                  <a:txBody>
                    <a:bodyPr/>
                    <a:lstStyle/>
                    <a:p>
                      <a:r>
                        <a:rPr lang="en-US" sz="1400" dirty="0"/>
                        <a:t>0.06</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tc>
                  <a:txBody>
                    <a:bodyPr/>
                    <a:lstStyle/>
                    <a:p>
                      <a:r>
                        <a:rPr lang="en-US" sz="1400" dirty="0"/>
                        <a:t>0.62</a:t>
                      </a:r>
                    </a:p>
                  </a:txBody>
                  <a:tcPr/>
                </a:tc>
                <a:tc>
                  <a:txBody>
                    <a:bodyPr/>
                    <a:lstStyle/>
                    <a:p>
                      <a:r>
                        <a:rPr lang="en-US" sz="1400" dirty="0"/>
                        <a:t>0.62</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tc>
                  <a:txBody>
                    <a:bodyPr/>
                    <a:lstStyle/>
                    <a:p>
                      <a:r>
                        <a:rPr lang="en-US" sz="1400" dirty="0"/>
                        <a:t>0.07</a:t>
                      </a:r>
                    </a:p>
                  </a:txBody>
                  <a:tcPr/>
                </a:tc>
                <a:tc>
                  <a:txBody>
                    <a:bodyPr/>
                    <a:lstStyle/>
                    <a:p>
                      <a:r>
                        <a:rPr lang="en-US" sz="1400" dirty="0"/>
                        <a:t>0.08</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tc>
                  <a:txBody>
                    <a:bodyPr/>
                    <a:lstStyle/>
                    <a:p>
                      <a:r>
                        <a:rPr lang="en-US" sz="1400" dirty="0"/>
                        <a:t>0.24</a:t>
                      </a:r>
                    </a:p>
                  </a:txBody>
                  <a:tcPr/>
                </a:tc>
                <a:tc>
                  <a:txBody>
                    <a:bodyPr/>
                    <a:lstStyle/>
                    <a:p>
                      <a:r>
                        <a:rPr lang="en-US" sz="1400" dirty="0"/>
                        <a:t>0.23</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4" y="2421296"/>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8" y="2469949"/>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9" y="2421296"/>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1" y="2412666"/>
            <a:ext cx="952261"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17544898-DCEB-4AA1-9268-BA64DB6DFC9D}"/>
              </a:ext>
            </a:extLst>
          </p:cNvPr>
          <p:cNvPicPr>
            <a:picLocks noChangeAspect="1"/>
          </p:cNvPicPr>
          <p:nvPr/>
        </p:nvPicPr>
        <p:blipFill rotWithShape="1">
          <a:blip r:embed="rId6"/>
          <a:srcRect l="24242" t="38899" r="47204" b="13333"/>
          <a:stretch/>
        </p:blipFill>
        <p:spPr>
          <a:xfrm>
            <a:off x="666048" y="4676668"/>
            <a:ext cx="2289589" cy="2154538"/>
          </a:xfrm>
          <a:prstGeom prst="rect">
            <a:avLst/>
          </a:prstGeom>
        </p:spPr>
      </p:pic>
      <p:sp>
        <p:nvSpPr>
          <p:cNvPr id="15" name="Rectangle 14">
            <a:extLst>
              <a:ext uri="{FF2B5EF4-FFF2-40B4-BE49-F238E27FC236}">
                <a16:creationId xmlns:a16="http://schemas.microsoft.com/office/drawing/2014/main" id="{F1D56734-4900-4B23-8C7E-62F22E60A709}"/>
              </a:ext>
            </a:extLst>
          </p:cNvPr>
          <p:cNvSpPr/>
          <p:nvPr/>
        </p:nvSpPr>
        <p:spPr>
          <a:xfrm>
            <a:off x="666048" y="4649874"/>
            <a:ext cx="952261" cy="307777"/>
          </a:xfrm>
          <a:prstGeom prst="rect">
            <a:avLst/>
          </a:prstGeom>
        </p:spPr>
        <p:txBody>
          <a:bodyPr wrap="square">
            <a:spAutoFit/>
          </a:bodyPr>
          <a:lstStyle/>
          <a:p>
            <a:r>
              <a:rPr lang="en-US" sz="1400" b="1" dirty="0" err="1"/>
              <a:t>Soymap</a:t>
            </a:r>
            <a:r>
              <a:rPr lang="en-US" sz="1400" b="1" dirty="0"/>
              <a:t> 8</a:t>
            </a:r>
          </a:p>
        </p:txBody>
      </p:sp>
      <p:pic>
        <p:nvPicPr>
          <p:cNvPr id="10" name="Picture 9">
            <a:extLst>
              <a:ext uri="{FF2B5EF4-FFF2-40B4-BE49-F238E27FC236}">
                <a16:creationId xmlns:a16="http://schemas.microsoft.com/office/drawing/2014/main" id="{598174C8-F1C4-44EF-BC2E-A5B3E48BC0C8}"/>
              </a:ext>
            </a:extLst>
          </p:cNvPr>
          <p:cNvPicPr>
            <a:picLocks noChangeAspect="1"/>
          </p:cNvPicPr>
          <p:nvPr/>
        </p:nvPicPr>
        <p:blipFill rotWithShape="1">
          <a:blip r:embed="rId7"/>
          <a:srcRect l="33633" t="39668" r="37532" b="12105"/>
          <a:stretch/>
        </p:blipFill>
        <p:spPr>
          <a:xfrm>
            <a:off x="3306889" y="4703993"/>
            <a:ext cx="2289589" cy="2154007"/>
          </a:xfrm>
          <a:prstGeom prst="rect">
            <a:avLst/>
          </a:prstGeom>
        </p:spPr>
      </p:pic>
      <p:sp>
        <p:nvSpPr>
          <p:cNvPr id="16" name="Rectangle 15">
            <a:extLst>
              <a:ext uri="{FF2B5EF4-FFF2-40B4-BE49-F238E27FC236}">
                <a16:creationId xmlns:a16="http://schemas.microsoft.com/office/drawing/2014/main" id="{7A951712-9AC4-4A27-9CBF-91312E45CAF6}"/>
              </a:ext>
            </a:extLst>
          </p:cNvPr>
          <p:cNvSpPr/>
          <p:nvPr/>
        </p:nvSpPr>
        <p:spPr>
          <a:xfrm>
            <a:off x="3306889" y="4726467"/>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069501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603960" y="2991138"/>
            <a:ext cx="1634553" cy="2339102"/>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1779442" y="2633271"/>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328715" y="2696969"/>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57560" y="2991138"/>
            <a:ext cx="1358992" cy="2346746"/>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3564002" y="263327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3337150" y="2998782"/>
            <a:ext cx="1639914" cy="2339102"/>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nvPr>
        </p:nvGraphicFramePr>
        <p:xfrm>
          <a:off x="3181270" y="322819"/>
          <a:ext cx="8839581" cy="2001520"/>
        </p:xfrm>
        <a:graphic>
          <a:graphicData uri="http://schemas.openxmlformats.org/drawingml/2006/table">
            <a:tbl>
              <a:tblPr firstRow="1" bandRow="1">
                <a:tableStyleId>{5C22544A-7EE6-4342-B048-85BDC9FD1C3A}</a:tableStyleId>
              </a:tblPr>
              <a:tblGrid>
                <a:gridCol w="788096">
                  <a:extLst>
                    <a:ext uri="{9D8B030D-6E8A-4147-A177-3AD203B41FA5}">
                      <a16:colId xmlns:a16="http://schemas.microsoft.com/office/drawing/2014/main" val="2552527731"/>
                    </a:ext>
                  </a:extLst>
                </a:gridCol>
                <a:gridCol w="1260970">
                  <a:extLst>
                    <a:ext uri="{9D8B030D-6E8A-4147-A177-3AD203B41FA5}">
                      <a16:colId xmlns:a16="http://schemas.microsoft.com/office/drawing/2014/main" val="3360875115"/>
                    </a:ext>
                  </a:extLst>
                </a:gridCol>
                <a:gridCol w="1350771">
                  <a:extLst>
                    <a:ext uri="{9D8B030D-6E8A-4147-A177-3AD203B41FA5}">
                      <a16:colId xmlns:a16="http://schemas.microsoft.com/office/drawing/2014/main" val="249242120"/>
                    </a:ext>
                  </a:extLst>
                </a:gridCol>
                <a:gridCol w="1359936">
                  <a:extLst>
                    <a:ext uri="{9D8B030D-6E8A-4147-A177-3AD203B41FA5}">
                      <a16:colId xmlns:a16="http://schemas.microsoft.com/office/drawing/2014/main" val="3096562265"/>
                    </a:ext>
                  </a:extLst>
                </a:gridCol>
                <a:gridCol w="1359936">
                  <a:extLst>
                    <a:ext uri="{9D8B030D-6E8A-4147-A177-3AD203B41FA5}">
                      <a16:colId xmlns:a16="http://schemas.microsoft.com/office/drawing/2014/main" val="3657640421"/>
                    </a:ext>
                  </a:extLst>
                </a:gridCol>
                <a:gridCol w="1359936">
                  <a:extLst>
                    <a:ext uri="{9D8B030D-6E8A-4147-A177-3AD203B41FA5}">
                      <a16:colId xmlns:a16="http://schemas.microsoft.com/office/drawing/2014/main" val="335980275"/>
                    </a:ext>
                  </a:extLst>
                </a:gridCol>
                <a:gridCol w="1359936">
                  <a:extLst>
                    <a:ext uri="{9D8B030D-6E8A-4147-A177-3AD203B41FA5}">
                      <a16:colId xmlns:a16="http://schemas.microsoft.com/office/drawing/2014/main" val="41674483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tc>
                  <a:txBody>
                    <a:bodyPr/>
                    <a:lstStyle/>
                    <a:p>
                      <a:r>
                        <a:rPr lang="en-US" sz="1400" dirty="0"/>
                        <a:t>0.23</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tc>
                  <a:txBody>
                    <a:bodyPr/>
                    <a:lstStyle/>
                    <a:p>
                      <a:r>
                        <a:rPr lang="en-US" sz="1400" dirty="0"/>
                        <a:t>0.77</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5075701" y="2998782"/>
            <a:ext cx="1368637" cy="2331458"/>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5315990" y="2631624"/>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6542975" y="2991138"/>
            <a:ext cx="1464817" cy="2346746"/>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6774518" y="2631623"/>
            <a:ext cx="1001729" cy="307777"/>
          </a:xfrm>
          <a:prstGeom prst="rect">
            <a:avLst/>
          </a:prstGeom>
        </p:spPr>
        <p:txBody>
          <a:bodyPr wrap="square">
            <a:spAutoFit/>
          </a:bodyPr>
          <a:lstStyle/>
          <a:p>
            <a:r>
              <a:rPr lang="en-US" sz="1400" b="1" dirty="0" err="1"/>
              <a:t>Soymap</a:t>
            </a:r>
            <a:r>
              <a:rPr lang="en-US" sz="1400" b="1" dirty="0"/>
              <a:t> 4</a:t>
            </a:r>
          </a:p>
        </p:txBody>
      </p:sp>
      <p:pic>
        <p:nvPicPr>
          <p:cNvPr id="15" name="Picture 14">
            <a:extLst>
              <a:ext uri="{FF2B5EF4-FFF2-40B4-BE49-F238E27FC236}">
                <a16:creationId xmlns:a16="http://schemas.microsoft.com/office/drawing/2014/main" id="{C1349EB1-EBAE-480E-9C39-211764C0E07D}"/>
              </a:ext>
            </a:extLst>
          </p:cNvPr>
          <p:cNvPicPr>
            <a:picLocks noChangeAspect="1"/>
          </p:cNvPicPr>
          <p:nvPr/>
        </p:nvPicPr>
        <p:blipFill rotWithShape="1">
          <a:blip r:embed="rId7"/>
          <a:srcRect l="20036" t="46316" r="64178" b="14536"/>
          <a:stretch/>
        </p:blipFill>
        <p:spPr>
          <a:xfrm>
            <a:off x="8106429" y="2967117"/>
            <a:ext cx="1699533" cy="2370768"/>
          </a:xfrm>
          <a:prstGeom prst="rect">
            <a:avLst/>
          </a:prstGeom>
        </p:spPr>
      </p:pic>
      <p:sp>
        <p:nvSpPr>
          <p:cNvPr id="16" name="Rectangle 15">
            <a:extLst>
              <a:ext uri="{FF2B5EF4-FFF2-40B4-BE49-F238E27FC236}">
                <a16:creationId xmlns:a16="http://schemas.microsoft.com/office/drawing/2014/main" id="{D4DE1D34-F828-4A73-A66A-8A81C192C759}"/>
              </a:ext>
            </a:extLst>
          </p:cNvPr>
          <p:cNvSpPr/>
          <p:nvPr/>
        </p:nvSpPr>
        <p:spPr>
          <a:xfrm>
            <a:off x="8455330" y="2599945"/>
            <a:ext cx="1001729" cy="307777"/>
          </a:xfrm>
          <a:prstGeom prst="rect">
            <a:avLst/>
          </a:prstGeom>
        </p:spPr>
        <p:txBody>
          <a:bodyPr wrap="square">
            <a:spAutoFit/>
          </a:bodyPr>
          <a:lstStyle/>
          <a:p>
            <a:r>
              <a:rPr lang="en-US" sz="1400" b="1" dirty="0" err="1"/>
              <a:t>Soymap</a:t>
            </a:r>
            <a:r>
              <a:rPr lang="en-US" sz="1400" b="1" dirty="0"/>
              <a:t> 8</a:t>
            </a:r>
          </a:p>
        </p:txBody>
      </p:sp>
      <p:pic>
        <p:nvPicPr>
          <p:cNvPr id="17" name="Picture 16">
            <a:extLst>
              <a:ext uri="{FF2B5EF4-FFF2-40B4-BE49-F238E27FC236}">
                <a16:creationId xmlns:a16="http://schemas.microsoft.com/office/drawing/2014/main" id="{7F924754-1C5D-4179-9ABB-CD30806BF9BC}"/>
              </a:ext>
            </a:extLst>
          </p:cNvPr>
          <p:cNvPicPr>
            <a:picLocks noChangeAspect="1"/>
          </p:cNvPicPr>
          <p:nvPr/>
        </p:nvPicPr>
        <p:blipFill rotWithShape="1">
          <a:blip r:embed="rId8"/>
          <a:srcRect l="49046" t="57544" r="43454" b="21300"/>
          <a:stretch/>
        </p:blipFill>
        <p:spPr>
          <a:xfrm>
            <a:off x="9941558" y="2998782"/>
            <a:ext cx="1464817" cy="2324268"/>
          </a:xfrm>
          <a:prstGeom prst="rect">
            <a:avLst/>
          </a:prstGeom>
        </p:spPr>
      </p:pic>
      <p:sp>
        <p:nvSpPr>
          <p:cNvPr id="18" name="Rectangle 17">
            <a:extLst>
              <a:ext uri="{FF2B5EF4-FFF2-40B4-BE49-F238E27FC236}">
                <a16:creationId xmlns:a16="http://schemas.microsoft.com/office/drawing/2014/main" id="{FF796A9B-099E-4726-94BB-EF4E00C05D0C}"/>
              </a:ext>
            </a:extLst>
          </p:cNvPr>
          <p:cNvSpPr/>
          <p:nvPr/>
        </p:nvSpPr>
        <p:spPr>
          <a:xfrm>
            <a:off x="10112317" y="2609090"/>
            <a:ext cx="1001729" cy="307777"/>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834566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2910</TotalTime>
  <Words>4200</Words>
  <Application>Microsoft Office PowerPoint</Application>
  <PresentationFormat>Widescreen</PresentationFormat>
  <Paragraphs>852</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Soymap classification and timing algorithm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91</cp:revision>
  <dcterms:created xsi:type="dcterms:W3CDTF">2019-03-21T22:04:56Z</dcterms:created>
  <dcterms:modified xsi:type="dcterms:W3CDTF">2019-03-30T00:05:57Z</dcterms:modified>
</cp:coreProperties>
</file>